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3" r:id="rId44"/>
    <p:sldId id="314" r:id="rId4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516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3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15B00-DDAC-4F12-A93B-5E428FB3BDAC}" type="datetimeFigureOut">
              <a:rPr lang="en-GB" smtClean="0"/>
              <a:t>23/09/2025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9501BB-687F-4DC2-9770-2B3156783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436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most people think about </a:t>
            </a:r>
            <a:r>
              <a:rPr lang="en-GB" b="1" dirty="0"/>
              <a:t>AI in the public imagination</a:t>
            </a:r>
            <a:r>
              <a:rPr lang="en-GB" dirty="0"/>
              <a:t>, they often picture a few highly visible applications, especially in </a:t>
            </a:r>
            <a:r>
              <a:rPr lang="en-GB" b="1" dirty="0"/>
              <a:t>text</a:t>
            </a:r>
            <a:r>
              <a:rPr lang="en-GB" dirty="0"/>
              <a:t> and </a:t>
            </a:r>
            <a:r>
              <a:rPr lang="en-GB" b="1" dirty="0"/>
              <a:t>images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501BB-687F-4DC2-9770-2B315678336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46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501BB-687F-4DC2-9770-2B315678336C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53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rgbClr val="33339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33339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95017" y="1322613"/>
            <a:ext cx="4975225" cy="4592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rgbClr val="33339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031245"/>
            <a:ext cx="12192000" cy="6095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031246"/>
            <a:ext cx="12192000" cy="60960"/>
          </a:xfrm>
          <a:custGeom>
            <a:avLst/>
            <a:gdLst/>
            <a:ahLst/>
            <a:cxnLst/>
            <a:rect l="l" t="t" r="r" b="b"/>
            <a:pathLst>
              <a:path w="12192000" h="60959">
                <a:moveTo>
                  <a:pt x="0" y="0"/>
                </a:moveTo>
                <a:lnTo>
                  <a:pt x="12192000" y="0"/>
                </a:lnTo>
                <a:lnTo>
                  <a:pt x="12192000" y="60957"/>
                </a:lnTo>
                <a:lnTo>
                  <a:pt x="0" y="6095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85069" y="112888"/>
            <a:ext cx="9021861" cy="8229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95017" y="1322613"/>
            <a:ext cx="4975225" cy="4592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rgbClr val="33339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ecedenceresearch.com/artificial-intelligence-marke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600" y="990600"/>
            <a:ext cx="9021861" cy="822962"/>
          </a:xfrm>
          <a:prstGeom prst="rect">
            <a:avLst/>
          </a:prstGeom>
        </p:spPr>
        <p:txBody>
          <a:bodyPr vert="horz" wrap="square" lIns="0" tIns="139702" rIns="0" bIns="0" rtlCol="0">
            <a:spAutoFit/>
          </a:bodyPr>
          <a:lstStyle/>
          <a:p>
            <a:pPr marL="128905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2060"/>
                </a:solidFill>
              </a:rPr>
              <a:t>CS</a:t>
            </a:r>
            <a:r>
              <a:rPr lang="en-US" spc="-75" dirty="0">
                <a:solidFill>
                  <a:srgbClr val="002060"/>
                </a:solidFill>
              </a:rPr>
              <a:t>E 315</a:t>
            </a:r>
            <a:r>
              <a:rPr dirty="0">
                <a:solidFill>
                  <a:srgbClr val="002060"/>
                </a:solidFill>
              </a:rPr>
              <a:t>:</a:t>
            </a:r>
            <a:r>
              <a:rPr spc="-70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Artificial</a:t>
            </a:r>
            <a:r>
              <a:rPr spc="-70" dirty="0">
                <a:solidFill>
                  <a:srgbClr val="002060"/>
                </a:solidFill>
              </a:rPr>
              <a:t> </a:t>
            </a:r>
            <a:r>
              <a:rPr spc="-10" dirty="0">
                <a:solidFill>
                  <a:srgbClr val="002060"/>
                </a:solidFill>
              </a:rPr>
              <a:t>Intelligence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1826" y="1981200"/>
            <a:ext cx="3279173" cy="6745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b="1" spc="-10" dirty="0">
                <a:solidFill>
                  <a:srgbClr val="00B050"/>
                </a:solidFill>
                <a:latin typeface="Calibri"/>
                <a:cs typeface="Calibri"/>
              </a:rPr>
              <a:t>Introduction</a:t>
            </a:r>
            <a:endParaRPr sz="4300" b="1" dirty="0">
              <a:solidFill>
                <a:srgbClr val="00B050"/>
              </a:solidFill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926" y="2570583"/>
            <a:ext cx="5698912" cy="2390282"/>
          </a:xfrm>
          <a:prstGeom prst="rect">
            <a:avLst/>
          </a:prstGeom>
        </p:spPr>
      </p:pic>
      <p:pic>
        <p:nvPicPr>
          <p:cNvPr id="1026" name="Picture 2" descr="Green University of Bangladesh - Wikipedia">
            <a:extLst>
              <a:ext uri="{FF2B5EF4-FFF2-40B4-BE49-F238E27FC236}">
                <a16:creationId xmlns:a16="http://schemas.microsoft.com/office/drawing/2014/main" id="{E2D12454-2326-4F97-BE3B-8D0D4ADC7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4018"/>
            <a:ext cx="2895600" cy="117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UB | Green University of Bangladesh">
            <a:extLst>
              <a:ext uri="{FF2B5EF4-FFF2-40B4-BE49-F238E27FC236}">
                <a16:creationId xmlns:a16="http://schemas.microsoft.com/office/drawing/2014/main" id="{8DF70941-198E-49E4-96A2-FF49D25FC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193496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9D9B3D-FAB3-4D1C-8297-D57B80E21DC4}"/>
              </a:ext>
            </a:extLst>
          </p:cNvPr>
          <p:cNvSpPr txBox="1"/>
          <p:nvPr/>
        </p:nvSpPr>
        <p:spPr>
          <a:xfrm>
            <a:off x="3397131" y="6019800"/>
            <a:ext cx="5434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+mj-lt"/>
              </a:rPr>
              <a:t>Green University of Bangladesh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8875">
              <a:lnSpc>
                <a:spcPct val="100000"/>
              </a:lnSpc>
              <a:spcBef>
                <a:spcPts val="100"/>
              </a:spcBef>
            </a:pPr>
            <a:r>
              <a:rPr dirty="0"/>
              <a:t>AI</a:t>
            </a:r>
            <a:r>
              <a:rPr spc="-95" dirty="0"/>
              <a:t> </a:t>
            </a:r>
            <a:r>
              <a:rPr dirty="0"/>
              <a:t>is</a:t>
            </a:r>
            <a:r>
              <a:rPr spc="-95" dirty="0"/>
              <a:t> </a:t>
            </a:r>
            <a:r>
              <a:rPr dirty="0"/>
              <a:t>having</a:t>
            </a:r>
            <a:r>
              <a:rPr spc="-90" dirty="0"/>
              <a:t> </a:t>
            </a:r>
            <a:r>
              <a:rPr spc="-35" dirty="0"/>
              <a:t>real-</a:t>
            </a:r>
            <a:r>
              <a:rPr dirty="0"/>
              <a:t>world</a:t>
            </a:r>
            <a:r>
              <a:rPr spc="-95" dirty="0"/>
              <a:t> </a:t>
            </a:r>
            <a:r>
              <a:rPr spc="-10" dirty="0"/>
              <a:t>impact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017" y="1222471"/>
            <a:ext cx="3465195" cy="298958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925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Public</a:t>
            </a:r>
            <a:r>
              <a:rPr sz="32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imagination</a:t>
            </a:r>
            <a:endParaRPr sz="32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830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Economy</a:t>
            </a:r>
            <a:endParaRPr sz="32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830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Politics</a:t>
            </a:r>
            <a:endParaRPr sz="32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825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spc="-25" dirty="0">
                <a:solidFill>
                  <a:srgbClr val="333399"/>
                </a:solidFill>
                <a:latin typeface="Calibri"/>
                <a:cs typeface="Calibri"/>
              </a:rPr>
              <a:t>Law</a:t>
            </a:r>
            <a:endParaRPr sz="32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830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Labor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69322" y="1194936"/>
            <a:ext cx="5433060" cy="1588135"/>
            <a:chOff x="4369322" y="1194936"/>
            <a:chExt cx="5433060" cy="15881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1375" y="1316840"/>
              <a:ext cx="5072690" cy="135623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75672" y="1201286"/>
              <a:ext cx="5420360" cy="1575435"/>
            </a:xfrm>
            <a:custGeom>
              <a:avLst/>
              <a:gdLst/>
              <a:ahLst/>
              <a:cxnLst/>
              <a:rect l="l" t="t" r="r" b="b"/>
              <a:pathLst>
                <a:path w="5420359" h="1575435">
                  <a:moveTo>
                    <a:pt x="0" y="0"/>
                  </a:moveTo>
                  <a:lnTo>
                    <a:pt x="5419801" y="0"/>
                  </a:lnTo>
                  <a:lnTo>
                    <a:pt x="5419801" y="1575175"/>
                  </a:lnTo>
                  <a:lnTo>
                    <a:pt x="0" y="157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894004" y="1723597"/>
            <a:ext cx="1957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Economist,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2021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360485" y="3215011"/>
            <a:ext cx="5441950" cy="1617345"/>
            <a:chOff x="4360485" y="3215011"/>
            <a:chExt cx="5441950" cy="161734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2038" y="3306428"/>
              <a:ext cx="5197373" cy="13671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366835" y="3221361"/>
              <a:ext cx="5429250" cy="1604645"/>
            </a:xfrm>
            <a:custGeom>
              <a:avLst/>
              <a:gdLst/>
              <a:ahLst/>
              <a:cxnLst/>
              <a:rect l="l" t="t" r="r" b="b"/>
              <a:pathLst>
                <a:path w="5429250" h="1604645">
                  <a:moveTo>
                    <a:pt x="0" y="0"/>
                  </a:moveTo>
                  <a:lnTo>
                    <a:pt x="5428637" y="0"/>
                  </a:lnTo>
                  <a:lnTo>
                    <a:pt x="5428637" y="1604120"/>
                  </a:lnTo>
                  <a:lnTo>
                    <a:pt x="0" y="1604120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360485" y="5271215"/>
            <a:ext cx="5441950" cy="1435735"/>
            <a:chOff x="4360485" y="5271215"/>
            <a:chExt cx="5441950" cy="143573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6835" y="5277565"/>
              <a:ext cx="5428637" cy="142274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366835" y="5277565"/>
              <a:ext cx="5429250" cy="1423035"/>
            </a:xfrm>
            <a:custGeom>
              <a:avLst/>
              <a:gdLst/>
              <a:ahLst/>
              <a:cxnLst/>
              <a:rect l="l" t="t" r="r" b="b"/>
              <a:pathLst>
                <a:path w="5429250" h="1423034">
                  <a:moveTo>
                    <a:pt x="0" y="0"/>
                  </a:moveTo>
                  <a:lnTo>
                    <a:pt x="5428637" y="0"/>
                  </a:lnTo>
                  <a:lnTo>
                    <a:pt x="5428637" y="1422745"/>
                  </a:lnTo>
                  <a:lnTo>
                    <a:pt x="0" y="142274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894004" y="3827671"/>
            <a:ext cx="20726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New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York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Times,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2023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74212" y="5719687"/>
            <a:ext cx="1861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MarketWatch,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2023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8875">
              <a:lnSpc>
                <a:spcPct val="100000"/>
              </a:lnSpc>
              <a:spcBef>
                <a:spcPts val="100"/>
              </a:spcBef>
            </a:pPr>
            <a:r>
              <a:rPr dirty="0"/>
              <a:t>AI</a:t>
            </a:r>
            <a:r>
              <a:rPr spc="-95" dirty="0"/>
              <a:t> </a:t>
            </a:r>
            <a:r>
              <a:rPr dirty="0"/>
              <a:t>is</a:t>
            </a:r>
            <a:r>
              <a:rPr spc="-95" dirty="0"/>
              <a:t> </a:t>
            </a:r>
            <a:r>
              <a:rPr dirty="0"/>
              <a:t>having</a:t>
            </a:r>
            <a:r>
              <a:rPr spc="-90" dirty="0"/>
              <a:t> </a:t>
            </a:r>
            <a:r>
              <a:rPr spc="-35" dirty="0"/>
              <a:t>real-</a:t>
            </a:r>
            <a:r>
              <a:rPr dirty="0"/>
              <a:t>world</a:t>
            </a:r>
            <a:r>
              <a:rPr spc="-95" dirty="0"/>
              <a:t> </a:t>
            </a:r>
            <a:r>
              <a:rPr spc="-10" dirty="0"/>
              <a:t>impact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017" y="1222471"/>
            <a:ext cx="3465195" cy="358267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925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Public</a:t>
            </a:r>
            <a:r>
              <a:rPr sz="32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imagination</a:t>
            </a:r>
            <a:endParaRPr sz="32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830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Economy</a:t>
            </a:r>
            <a:endParaRPr sz="32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830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Politics</a:t>
            </a:r>
            <a:endParaRPr sz="32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825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spc="-25" dirty="0">
                <a:solidFill>
                  <a:srgbClr val="333399"/>
                </a:solidFill>
                <a:latin typeface="Calibri"/>
                <a:cs typeface="Calibri"/>
              </a:rPr>
              <a:t>Law</a:t>
            </a:r>
            <a:endParaRPr sz="32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830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Labor</a:t>
            </a:r>
            <a:endParaRPr sz="32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825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Sciences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84650" y="1898045"/>
            <a:ext cx="7785100" cy="3569335"/>
            <a:chOff x="4184650" y="1898045"/>
            <a:chExt cx="7785100" cy="35693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9495" y="2044468"/>
              <a:ext cx="7437120" cy="341652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91000" y="1904395"/>
              <a:ext cx="7772400" cy="3556635"/>
            </a:xfrm>
            <a:custGeom>
              <a:avLst/>
              <a:gdLst/>
              <a:ahLst/>
              <a:cxnLst/>
              <a:rect l="l" t="t" r="r" b="b"/>
              <a:pathLst>
                <a:path w="7772400" h="3556635">
                  <a:moveTo>
                    <a:pt x="0" y="0"/>
                  </a:moveTo>
                  <a:lnTo>
                    <a:pt x="7772400" y="0"/>
                  </a:lnTo>
                  <a:lnTo>
                    <a:pt x="7772400" y="3556600"/>
                  </a:lnTo>
                  <a:lnTo>
                    <a:pt x="0" y="35566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457392" y="5449914"/>
            <a:ext cx="1239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Nature,</a:t>
            </a:r>
            <a:r>
              <a:rPr sz="1800" spc="-1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2022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8875">
              <a:lnSpc>
                <a:spcPct val="100000"/>
              </a:lnSpc>
              <a:spcBef>
                <a:spcPts val="100"/>
              </a:spcBef>
            </a:pPr>
            <a:r>
              <a:rPr dirty="0"/>
              <a:t>AI</a:t>
            </a:r>
            <a:r>
              <a:rPr spc="-95" dirty="0"/>
              <a:t> </a:t>
            </a:r>
            <a:r>
              <a:rPr dirty="0"/>
              <a:t>is</a:t>
            </a:r>
            <a:r>
              <a:rPr spc="-95" dirty="0"/>
              <a:t> </a:t>
            </a:r>
            <a:r>
              <a:rPr dirty="0"/>
              <a:t>having</a:t>
            </a:r>
            <a:r>
              <a:rPr spc="-90" dirty="0"/>
              <a:t> </a:t>
            </a:r>
            <a:r>
              <a:rPr spc="-35" dirty="0"/>
              <a:t>real-</a:t>
            </a:r>
            <a:r>
              <a:rPr dirty="0"/>
              <a:t>world</a:t>
            </a:r>
            <a:r>
              <a:rPr spc="-95" dirty="0"/>
              <a:t> </a:t>
            </a:r>
            <a:r>
              <a:rPr spc="-10" dirty="0"/>
              <a:t>impact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017" y="1222471"/>
            <a:ext cx="3465195" cy="358267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925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Public</a:t>
            </a:r>
            <a:r>
              <a:rPr sz="32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imagination</a:t>
            </a:r>
            <a:endParaRPr sz="32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830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Economy</a:t>
            </a:r>
            <a:endParaRPr sz="32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830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Politics</a:t>
            </a:r>
            <a:endParaRPr sz="32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825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spc="-25" dirty="0">
                <a:solidFill>
                  <a:srgbClr val="333399"/>
                </a:solidFill>
                <a:latin typeface="Calibri"/>
                <a:cs typeface="Calibri"/>
              </a:rPr>
              <a:t>Law</a:t>
            </a:r>
            <a:endParaRPr sz="32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830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Labor</a:t>
            </a:r>
            <a:endParaRPr sz="32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825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Sciences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41850" y="1390652"/>
            <a:ext cx="6946900" cy="4958715"/>
            <a:chOff x="4641850" y="1390652"/>
            <a:chExt cx="6946900" cy="49587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9599" y="1457914"/>
              <a:ext cx="6769680" cy="483631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48200" y="1397002"/>
              <a:ext cx="6934200" cy="4946015"/>
            </a:xfrm>
            <a:custGeom>
              <a:avLst/>
              <a:gdLst/>
              <a:ahLst/>
              <a:cxnLst/>
              <a:rect l="l" t="t" r="r" b="b"/>
              <a:pathLst>
                <a:path w="6934200" h="4946015">
                  <a:moveTo>
                    <a:pt x="0" y="0"/>
                  </a:moveTo>
                  <a:lnTo>
                    <a:pt x="6934200" y="0"/>
                  </a:lnTo>
                  <a:lnTo>
                    <a:pt x="6934200" y="4945957"/>
                  </a:lnTo>
                  <a:lnTo>
                    <a:pt x="0" y="494595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533332" y="6333416"/>
            <a:ext cx="1163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Wired,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2022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8875">
              <a:lnSpc>
                <a:spcPct val="100000"/>
              </a:lnSpc>
              <a:spcBef>
                <a:spcPts val="100"/>
              </a:spcBef>
            </a:pPr>
            <a:r>
              <a:rPr dirty="0"/>
              <a:t>AI</a:t>
            </a:r>
            <a:r>
              <a:rPr spc="-95" dirty="0"/>
              <a:t> </a:t>
            </a:r>
            <a:r>
              <a:rPr dirty="0"/>
              <a:t>is</a:t>
            </a:r>
            <a:r>
              <a:rPr spc="-95" dirty="0"/>
              <a:t> </a:t>
            </a:r>
            <a:r>
              <a:rPr dirty="0"/>
              <a:t>having</a:t>
            </a:r>
            <a:r>
              <a:rPr spc="-90" dirty="0"/>
              <a:t> </a:t>
            </a:r>
            <a:r>
              <a:rPr spc="-35" dirty="0"/>
              <a:t>real-</a:t>
            </a:r>
            <a:r>
              <a:rPr dirty="0"/>
              <a:t>world</a:t>
            </a:r>
            <a:r>
              <a:rPr spc="-95" dirty="0"/>
              <a:t> </a:t>
            </a:r>
            <a:r>
              <a:rPr spc="-10" dirty="0"/>
              <a:t>impact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017" y="1222471"/>
            <a:ext cx="3465195" cy="417576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925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Public</a:t>
            </a:r>
            <a:r>
              <a:rPr sz="32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imagination</a:t>
            </a:r>
            <a:endParaRPr sz="32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830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Economy</a:t>
            </a:r>
            <a:endParaRPr sz="32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830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Politics</a:t>
            </a:r>
            <a:endParaRPr sz="32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825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spc="-25" dirty="0">
                <a:solidFill>
                  <a:srgbClr val="333399"/>
                </a:solidFill>
                <a:latin typeface="Calibri"/>
                <a:cs typeface="Calibri"/>
              </a:rPr>
              <a:t>Law</a:t>
            </a:r>
            <a:endParaRPr sz="32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830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Labor</a:t>
            </a:r>
            <a:endParaRPr sz="32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825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Sciences</a:t>
            </a:r>
            <a:endParaRPr sz="32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830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Education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67544" y="5848789"/>
            <a:ext cx="1223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Forbes,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2023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66125" y="1390652"/>
            <a:ext cx="6826250" cy="4447540"/>
            <a:chOff x="4966125" y="1390652"/>
            <a:chExt cx="6826250" cy="44475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2475" y="1397002"/>
              <a:ext cx="6813125" cy="44343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972475" y="1397002"/>
              <a:ext cx="6813550" cy="4434840"/>
            </a:xfrm>
            <a:custGeom>
              <a:avLst/>
              <a:gdLst/>
              <a:ahLst/>
              <a:cxnLst/>
              <a:rect l="l" t="t" r="r" b="b"/>
              <a:pathLst>
                <a:path w="6813550" h="4434840">
                  <a:moveTo>
                    <a:pt x="0" y="0"/>
                  </a:moveTo>
                  <a:lnTo>
                    <a:pt x="6813125" y="0"/>
                  </a:lnTo>
                  <a:lnTo>
                    <a:pt x="6813125" y="4434348"/>
                  </a:lnTo>
                  <a:lnTo>
                    <a:pt x="0" y="443434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8875">
              <a:lnSpc>
                <a:spcPct val="100000"/>
              </a:lnSpc>
              <a:spcBef>
                <a:spcPts val="100"/>
              </a:spcBef>
            </a:pPr>
            <a:r>
              <a:rPr dirty="0"/>
              <a:t>AI</a:t>
            </a:r>
            <a:r>
              <a:rPr spc="-95" dirty="0"/>
              <a:t> </a:t>
            </a:r>
            <a:r>
              <a:rPr dirty="0"/>
              <a:t>is</a:t>
            </a:r>
            <a:r>
              <a:rPr spc="-95" dirty="0"/>
              <a:t> </a:t>
            </a:r>
            <a:r>
              <a:rPr dirty="0"/>
              <a:t>having</a:t>
            </a:r>
            <a:r>
              <a:rPr spc="-90" dirty="0"/>
              <a:t> </a:t>
            </a:r>
            <a:r>
              <a:rPr spc="-35" dirty="0"/>
              <a:t>real-</a:t>
            </a:r>
            <a:r>
              <a:rPr dirty="0"/>
              <a:t>world</a:t>
            </a:r>
            <a:r>
              <a:rPr spc="-95" dirty="0"/>
              <a:t> </a:t>
            </a:r>
            <a:r>
              <a:rPr spc="-10" dirty="0"/>
              <a:t>impact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017" y="1222471"/>
            <a:ext cx="8543925" cy="486219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925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Public</a:t>
            </a:r>
            <a:r>
              <a:rPr sz="32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imagination</a:t>
            </a:r>
            <a:endParaRPr sz="32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830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Economy</a:t>
            </a:r>
            <a:endParaRPr sz="32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830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Politics</a:t>
            </a:r>
            <a:endParaRPr sz="32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825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spc="-25" dirty="0">
                <a:solidFill>
                  <a:srgbClr val="333399"/>
                </a:solidFill>
                <a:latin typeface="Calibri"/>
                <a:cs typeface="Calibri"/>
              </a:rPr>
              <a:t>Law</a:t>
            </a:r>
            <a:endParaRPr sz="32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830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Labor</a:t>
            </a:r>
            <a:endParaRPr sz="32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825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Sciences</a:t>
            </a:r>
            <a:endParaRPr sz="32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830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Education</a:t>
            </a:r>
            <a:endParaRPr sz="3200">
              <a:latin typeface="Calibri"/>
              <a:cs typeface="Calibri"/>
            </a:endParaRPr>
          </a:p>
          <a:p>
            <a:pPr marL="2858135">
              <a:lnSpc>
                <a:spcPct val="100000"/>
              </a:lnSpc>
              <a:spcBef>
                <a:spcPts val="610"/>
              </a:spcBef>
            </a:pPr>
            <a:r>
              <a:rPr sz="4000" dirty="0">
                <a:latin typeface="Calibri"/>
                <a:cs typeface="Calibri"/>
              </a:rPr>
              <a:t>Ok,</a:t>
            </a:r>
            <a:r>
              <a:rPr sz="4000" spc="-3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but</a:t>
            </a:r>
            <a:r>
              <a:rPr sz="4000" spc="-3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what</a:t>
            </a:r>
            <a:r>
              <a:rPr sz="4000" spc="-3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does</a:t>
            </a:r>
            <a:r>
              <a:rPr sz="4000" spc="-3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AI</a:t>
            </a:r>
            <a:r>
              <a:rPr sz="4000" spc="-35" dirty="0">
                <a:latin typeface="Calibri"/>
                <a:cs typeface="Calibri"/>
              </a:rPr>
              <a:t> </a:t>
            </a:r>
            <a:r>
              <a:rPr sz="4000" i="1" spc="-10" dirty="0">
                <a:latin typeface="Calibri"/>
                <a:cs typeface="Calibri"/>
              </a:rPr>
              <a:t>do</a:t>
            </a:r>
            <a:r>
              <a:rPr sz="4000" spc="-10" dirty="0">
                <a:latin typeface="Calibri"/>
                <a:cs typeface="Calibri"/>
              </a:rPr>
              <a:t>???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49830">
              <a:lnSpc>
                <a:spcPct val="100000"/>
              </a:lnSpc>
              <a:spcBef>
                <a:spcPts val="100"/>
              </a:spcBef>
            </a:pPr>
            <a:r>
              <a:rPr dirty="0"/>
              <a:t>Science</a:t>
            </a:r>
            <a:r>
              <a:rPr spc="-105" dirty="0"/>
              <a:t> </a:t>
            </a:r>
            <a:r>
              <a:rPr dirty="0"/>
              <a:t>fiction</a:t>
            </a:r>
            <a:r>
              <a:rPr spc="-100" dirty="0"/>
              <a:t> </a:t>
            </a:r>
            <a:r>
              <a:rPr spc="-25" dirty="0"/>
              <a:t>AI?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748" y="1714240"/>
            <a:ext cx="2984500" cy="4380230"/>
            <a:chOff x="31748" y="1714240"/>
            <a:chExt cx="2984500" cy="43802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8" y="1720591"/>
              <a:ext cx="2971800" cy="43674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8098" y="1720590"/>
              <a:ext cx="2971800" cy="4367530"/>
            </a:xfrm>
            <a:custGeom>
              <a:avLst/>
              <a:gdLst/>
              <a:ahLst/>
              <a:cxnLst/>
              <a:rect l="l" t="t" r="r" b="b"/>
              <a:pathLst>
                <a:path w="2971800" h="4367530">
                  <a:moveTo>
                    <a:pt x="0" y="0"/>
                  </a:moveTo>
                  <a:lnTo>
                    <a:pt x="2971800" y="0"/>
                  </a:lnTo>
                  <a:lnTo>
                    <a:pt x="2971800" y="4367444"/>
                  </a:lnTo>
                  <a:lnTo>
                    <a:pt x="0" y="436744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9189325" y="3077560"/>
            <a:ext cx="2862580" cy="1628775"/>
            <a:chOff x="9189325" y="3077560"/>
            <a:chExt cx="2862580" cy="16287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95675" y="3083910"/>
              <a:ext cx="2849855" cy="161567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195675" y="3083910"/>
              <a:ext cx="2849880" cy="1616075"/>
            </a:xfrm>
            <a:custGeom>
              <a:avLst/>
              <a:gdLst/>
              <a:ahLst/>
              <a:cxnLst/>
              <a:rect l="l" t="t" r="r" b="b"/>
              <a:pathLst>
                <a:path w="2849879" h="1616075">
                  <a:moveTo>
                    <a:pt x="0" y="0"/>
                  </a:moveTo>
                  <a:lnTo>
                    <a:pt x="2849855" y="0"/>
                  </a:lnTo>
                  <a:lnTo>
                    <a:pt x="2849855" y="1615677"/>
                  </a:lnTo>
                  <a:lnTo>
                    <a:pt x="0" y="1615677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196838" y="5053177"/>
            <a:ext cx="2847975" cy="1380490"/>
            <a:chOff x="9196838" y="5053177"/>
            <a:chExt cx="2847975" cy="138049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03188" y="5059527"/>
              <a:ext cx="2834831" cy="136715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203188" y="5059527"/>
              <a:ext cx="2835275" cy="1367790"/>
            </a:xfrm>
            <a:custGeom>
              <a:avLst/>
              <a:gdLst/>
              <a:ahLst/>
              <a:cxnLst/>
              <a:rect l="l" t="t" r="r" b="b"/>
              <a:pathLst>
                <a:path w="2835275" h="1367789">
                  <a:moveTo>
                    <a:pt x="0" y="0"/>
                  </a:moveTo>
                  <a:lnTo>
                    <a:pt x="0" y="1367233"/>
                  </a:lnTo>
                  <a:lnTo>
                    <a:pt x="2834878" y="1367233"/>
                  </a:lnTo>
                  <a:lnTo>
                    <a:pt x="2834878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173585" y="1235718"/>
            <a:ext cx="2239645" cy="1794510"/>
            <a:chOff x="3173585" y="1235718"/>
            <a:chExt cx="2239645" cy="179451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79935" y="1242068"/>
              <a:ext cx="2226486" cy="178118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179935" y="1242068"/>
              <a:ext cx="2226945" cy="1781810"/>
            </a:xfrm>
            <a:custGeom>
              <a:avLst/>
              <a:gdLst/>
              <a:ahLst/>
              <a:cxnLst/>
              <a:rect l="l" t="t" r="r" b="b"/>
              <a:pathLst>
                <a:path w="2226945" h="1781810">
                  <a:moveTo>
                    <a:pt x="0" y="0"/>
                  </a:moveTo>
                  <a:lnTo>
                    <a:pt x="2226486" y="0"/>
                  </a:lnTo>
                  <a:lnTo>
                    <a:pt x="2226486" y="1781187"/>
                  </a:lnTo>
                  <a:lnTo>
                    <a:pt x="0" y="1781187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056835" y="1490851"/>
            <a:ext cx="2239645" cy="2091689"/>
            <a:chOff x="6056835" y="1490851"/>
            <a:chExt cx="2239645" cy="2091689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63185" y="1497201"/>
              <a:ext cx="2226486" cy="207875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063185" y="1497201"/>
              <a:ext cx="2226945" cy="2078989"/>
            </a:xfrm>
            <a:custGeom>
              <a:avLst/>
              <a:gdLst/>
              <a:ahLst/>
              <a:cxnLst/>
              <a:rect l="l" t="t" r="r" b="b"/>
              <a:pathLst>
                <a:path w="2226945" h="2078989">
                  <a:moveTo>
                    <a:pt x="0" y="0"/>
                  </a:moveTo>
                  <a:lnTo>
                    <a:pt x="2226486" y="0"/>
                  </a:lnTo>
                  <a:lnTo>
                    <a:pt x="2226486" y="2078758"/>
                  </a:lnTo>
                  <a:lnTo>
                    <a:pt x="0" y="207875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512024" y="3786527"/>
            <a:ext cx="3573145" cy="2386330"/>
            <a:chOff x="5512024" y="3786527"/>
            <a:chExt cx="3573145" cy="2386330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18374" y="3792877"/>
              <a:ext cx="3560136" cy="237342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518374" y="3792877"/>
              <a:ext cx="3560445" cy="2373630"/>
            </a:xfrm>
            <a:custGeom>
              <a:avLst/>
              <a:gdLst/>
              <a:ahLst/>
              <a:cxnLst/>
              <a:rect l="l" t="t" r="r" b="b"/>
              <a:pathLst>
                <a:path w="3560445" h="2373629">
                  <a:moveTo>
                    <a:pt x="0" y="0"/>
                  </a:moveTo>
                  <a:lnTo>
                    <a:pt x="3560136" y="0"/>
                  </a:lnTo>
                  <a:lnTo>
                    <a:pt x="3560136" y="2373424"/>
                  </a:lnTo>
                  <a:lnTo>
                    <a:pt x="0" y="237342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3267440" y="3346512"/>
            <a:ext cx="2051685" cy="3037840"/>
            <a:chOff x="3267440" y="3346512"/>
            <a:chExt cx="2051685" cy="3037840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73790" y="3352861"/>
              <a:ext cx="2038774" cy="302447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273790" y="3352862"/>
              <a:ext cx="2038985" cy="3025140"/>
            </a:xfrm>
            <a:custGeom>
              <a:avLst/>
              <a:gdLst/>
              <a:ahLst/>
              <a:cxnLst/>
              <a:rect l="l" t="t" r="r" b="b"/>
              <a:pathLst>
                <a:path w="2038985" h="3025140">
                  <a:moveTo>
                    <a:pt x="0" y="0"/>
                  </a:moveTo>
                  <a:lnTo>
                    <a:pt x="0" y="3024583"/>
                  </a:lnTo>
                  <a:lnTo>
                    <a:pt x="2038746" y="3024583"/>
                  </a:lnTo>
                  <a:lnTo>
                    <a:pt x="2038746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8558339" y="1235718"/>
            <a:ext cx="2068830" cy="1628775"/>
            <a:chOff x="8558339" y="1235718"/>
            <a:chExt cx="2068830" cy="1628775"/>
          </a:xfrm>
        </p:grpSpPr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64689" y="1242068"/>
              <a:ext cx="2055914" cy="161567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564689" y="1242068"/>
              <a:ext cx="2056130" cy="1616075"/>
            </a:xfrm>
            <a:custGeom>
              <a:avLst/>
              <a:gdLst/>
              <a:ahLst/>
              <a:cxnLst/>
              <a:rect l="l" t="t" r="r" b="b"/>
              <a:pathLst>
                <a:path w="2056129" h="1616075">
                  <a:moveTo>
                    <a:pt x="0" y="0"/>
                  </a:moveTo>
                  <a:lnTo>
                    <a:pt x="0" y="1615678"/>
                  </a:lnTo>
                  <a:lnTo>
                    <a:pt x="2055812" y="1615678"/>
                  </a:lnTo>
                  <a:lnTo>
                    <a:pt x="2055812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28975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70" dirty="0"/>
              <a:t> </a:t>
            </a:r>
            <a:r>
              <a:rPr dirty="0"/>
              <a:t>is</a:t>
            </a:r>
            <a:r>
              <a:rPr spc="-70" dirty="0"/>
              <a:t> </a:t>
            </a:r>
            <a:r>
              <a:rPr spc="-25" dirty="0"/>
              <a:t>AI?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48938" y="1327626"/>
            <a:ext cx="62115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The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science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making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machines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that: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0377" y="2881144"/>
            <a:ext cx="24193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sz="2600" dirty="0">
                <a:solidFill>
                  <a:srgbClr val="333399"/>
                </a:solidFill>
                <a:latin typeface="Calibri"/>
                <a:cs typeface="Calibri"/>
              </a:rPr>
              <a:t>Think</a:t>
            </a:r>
            <a:r>
              <a:rPr sz="26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33399"/>
                </a:solidFill>
                <a:latin typeface="Calibri"/>
                <a:cs typeface="Calibri"/>
              </a:rPr>
              <a:t>like</a:t>
            </a:r>
            <a:r>
              <a:rPr sz="26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333399"/>
                </a:solidFill>
                <a:latin typeface="Calibri"/>
                <a:cs typeface="Calibri"/>
              </a:rPr>
              <a:t>people?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6613" y="4928702"/>
            <a:ext cx="21247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sz="2600" dirty="0">
                <a:solidFill>
                  <a:srgbClr val="333399"/>
                </a:solidFill>
                <a:latin typeface="Calibri"/>
                <a:cs typeface="Calibri"/>
              </a:rPr>
              <a:t>Act</a:t>
            </a:r>
            <a:r>
              <a:rPr sz="2600" spc="-6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33399"/>
                </a:solidFill>
                <a:latin typeface="Calibri"/>
                <a:cs typeface="Calibri"/>
              </a:rPr>
              <a:t>like</a:t>
            </a:r>
            <a:r>
              <a:rPr sz="2600" spc="-6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333399"/>
                </a:solidFill>
                <a:latin typeface="Calibri"/>
                <a:cs typeface="Calibri"/>
              </a:rPr>
              <a:t>people?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52576" y="2881144"/>
            <a:ext cx="22180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sz="2600" dirty="0">
                <a:solidFill>
                  <a:srgbClr val="333399"/>
                </a:solidFill>
                <a:latin typeface="Calibri"/>
                <a:cs typeface="Calibri"/>
              </a:rPr>
              <a:t>Think</a:t>
            </a:r>
            <a:r>
              <a:rPr sz="2600" spc="-20" dirty="0">
                <a:solidFill>
                  <a:srgbClr val="333399"/>
                </a:solidFill>
                <a:latin typeface="Calibri"/>
                <a:cs typeface="Calibri"/>
              </a:rPr>
              <a:t> rationally?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75315" y="4928702"/>
            <a:ext cx="17722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sz="2600" dirty="0">
                <a:solidFill>
                  <a:srgbClr val="333399"/>
                </a:solidFill>
                <a:latin typeface="Calibri"/>
                <a:cs typeface="Calibri"/>
              </a:rPr>
              <a:t>Act</a:t>
            </a:r>
            <a:r>
              <a:rPr sz="2600" spc="-20" dirty="0">
                <a:solidFill>
                  <a:srgbClr val="333399"/>
                </a:solidFill>
                <a:latin typeface="Calibri"/>
                <a:cs typeface="Calibri"/>
              </a:rPr>
              <a:t> rationally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15499" y="2006600"/>
            <a:ext cx="11203296" cy="4488596"/>
            <a:chOff x="415499" y="2006600"/>
            <a:chExt cx="11203296" cy="4488596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1065" y="2228078"/>
              <a:ext cx="5369959" cy="40030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15499" y="2006600"/>
              <a:ext cx="5588000" cy="2235200"/>
            </a:xfrm>
            <a:custGeom>
              <a:avLst/>
              <a:gdLst/>
              <a:ahLst/>
              <a:cxnLst/>
              <a:rect l="l" t="t" r="r" b="b"/>
              <a:pathLst>
                <a:path w="5588000" h="2235200">
                  <a:moveTo>
                    <a:pt x="0" y="0"/>
                  </a:moveTo>
                  <a:lnTo>
                    <a:pt x="5588000" y="0"/>
                  </a:lnTo>
                  <a:lnTo>
                    <a:pt x="5588000" y="2235200"/>
                  </a:lnTo>
                  <a:lnTo>
                    <a:pt x="0" y="22352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30795" y="2006600"/>
              <a:ext cx="5588000" cy="2235200"/>
            </a:xfrm>
            <a:custGeom>
              <a:avLst/>
              <a:gdLst/>
              <a:ahLst/>
              <a:cxnLst/>
              <a:rect l="l" t="t" r="r" b="b"/>
              <a:pathLst>
                <a:path w="5588000" h="2235200">
                  <a:moveTo>
                    <a:pt x="0" y="0"/>
                  </a:moveTo>
                  <a:lnTo>
                    <a:pt x="5588000" y="0"/>
                  </a:lnTo>
                  <a:lnTo>
                    <a:pt x="5588000" y="2235200"/>
                  </a:lnTo>
                  <a:lnTo>
                    <a:pt x="0" y="22352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5499" y="4249384"/>
              <a:ext cx="5588000" cy="2235200"/>
            </a:xfrm>
            <a:custGeom>
              <a:avLst/>
              <a:gdLst/>
              <a:ahLst/>
              <a:cxnLst/>
              <a:rect l="l" t="t" r="r" b="b"/>
              <a:pathLst>
                <a:path w="5588000" h="2235200">
                  <a:moveTo>
                    <a:pt x="0" y="0"/>
                  </a:moveTo>
                  <a:lnTo>
                    <a:pt x="5588000" y="0"/>
                  </a:lnTo>
                  <a:lnTo>
                    <a:pt x="5588000" y="2235200"/>
                  </a:lnTo>
                  <a:lnTo>
                    <a:pt x="0" y="22352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30795" y="4259996"/>
              <a:ext cx="5588000" cy="2235200"/>
            </a:xfrm>
            <a:custGeom>
              <a:avLst/>
              <a:gdLst/>
              <a:ahLst/>
              <a:cxnLst/>
              <a:rect l="l" t="t" r="r" b="b"/>
              <a:pathLst>
                <a:path w="5588000" h="2235200">
                  <a:moveTo>
                    <a:pt x="0" y="0"/>
                  </a:moveTo>
                  <a:lnTo>
                    <a:pt x="5588000" y="0"/>
                  </a:lnTo>
                  <a:lnTo>
                    <a:pt x="5588000" y="2235200"/>
                  </a:lnTo>
                  <a:lnTo>
                    <a:pt x="0" y="22352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44750">
              <a:lnSpc>
                <a:spcPct val="100000"/>
              </a:lnSpc>
              <a:spcBef>
                <a:spcPts val="100"/>
              </a:spcBef>
            </a:pPr>
            <a:r>
              <a:rPr dirty="0"/>
              <a:t>Rational</a:t>
            </a:r>
            <a:r>
              <a:rPr spc="-210" dirty="0"/>
              <a:t> </a:t>
            </a:r>
            <a:r>
              <a:rPr spc="-10" dirty="0"/>
              <a:t>Decisions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017" y="1208569"/>
            <a:ext cx="10201275" cy="271462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1035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We’ll</a:t>
            </a:r>
            <a:r>
              <a:rPr sz="3200" spc="-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use</a:t>
            </a:r>
            <a:r>
              <a:rPr sz="3200" spc="-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3200" spc="-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term</a:t>
            </a:r>
            <a:r>
              <a:rPr sz="3200" spc="-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333399"/>
                </a:solidFill>
                <a:latin typeface="Calibri"/>
                <a:cs typeface="Calibri"/>
              </a:rPr>
              <a:t>rational</a:t>
            </a:r>
            <a:r>
              <a:rPr sz="3200" b="1" spc="-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in</a:t>
            </a:r>
            <a:r>
              <a:rPr sz="3200" spc="-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3200" spc="-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very</a:t>
            </a:r>
            <a:r>
              <a:rPr sz="3200" spc="-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specific,</a:t>
            </a:r>
            <a:r>
              <a:rPr sz="3200" spc="-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technical</a:t>
            </a:r>
            <a:r>
              <a:rPr sz="3200" spc="-7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333399"/>
                </a:solidFill>
                <a:latin typeface="Calibri"/>
                <a:cs typeface="Calibri"/>
              </a:rPr>
              <a:t>way:</a:t>
            </a:r>
            <a:endParaRPr sz="3200">
              <a:latin typeface="Calibri"/>
              <a:cs typeface="Calibri"/>
            </a:endParaRPr>
          </a:p>
          <a:p>
            <a:pPr marL="778510" lvl="1" indent="-283845">
              <a:lnSpc>
                <a:spcPct val="100000"/>
              </a:lnSpc>
              <a:spcBef>
                <a:spcPts val="819"/>
              </a:spcBef>
              <a:buFont typeface="Trebuchet MS"/>
              <a:buChar char="▪"/>
              <a:tabLst>
                <a:tab pos="778510" algn="l"/>
              </a:tabLst>
            </a:pPr>
            <a:r>
              <a:rPr sz="2800" dirty="0">
                <a:latin typeface="Calibri"/>
                <a:cs typeface="Calibri"/>
              </a:rPr>
              <a:t>Rational: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maximally</a:t>
            </a:r>
            <a:r>
              <a:rPr sz="2800" i="1" spc="-5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achieving</a:t>
            </a:r>
            <a:r>
              <a:rPr sz="2800" i="1" spc="-45" dirty="0">
                <a:latin typeface="Calibri"/>
                <a:cs typeface="Calibri"/>
              </a:rPr>
              <a:t> </a:t>
            </a:r>
            <a:r>
              <a:rPr sz="2800" i="1" spc="-10" dirty="0">
                <a:latin typeface="Calibri"/>
                <a:cs typeface="Calibri"/>
              </a:rPr>
              <a:t>pre-</a:t>
            </a:r>
            <a:r>
              <a:rPr sz="2800" i="1" dirty="0">
                <a:latin typeface="Calibri"/>
                <a:cs typeface="Calibri"/>
              </a:rPr>
              <a:t>defined</a:t>
            </a:r>
            <a:r>
              <a:rPr sz="2800" i="1" spc="-50" dirty="0">
                <a:latin typeface="Calibri"/>
                <a:cs typeface="Calibri"/>
              </a:rPr>
              <a:t> </a:t>
            </a:r>
            <a:r>
              <a:rPr sz="2800" i="1" spc="-10" dirty="0">
                <a:latin typeface="Calibri"/>
                <a:cs typeface="Calibri"/>
              </a:rPr>
              <a:t>goals</a:t>
            </a:r>
            <a:endParaRPr sz="2800">
              <a:latin typeface="Calibri"/>
              <a:cs typeface="Calibri"/>
            </a:endParaRPr>
          </a:p>
          <a:p>
            <a:pPr marL="778510" lvl="1" indent="-283845">
              <a:lnSpc>
                <a:spcPct val="100000"/>
              </a:lnSpc>
              <a:spcBef>
                <a:spcPts val="715"/>
              </a:spcBef>
              <a:buFont typeface="Trebuchet MS"/>
              <a:buChar char="▪"/>
              <a:tabLst>
                <a:tab pos="778510" algn="l"/>
              </a:tabLst>
            </a:pPr>
            <a:r>
              <a:rPr sz="2800" dirty="0">
                <a:latin typeface="Calibri"/>
                <a:cs typeface="Calibri"/>
              </a:rPr>
              <a:t>Goals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expressed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terms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utility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outcomes</a:t>
            </a:r>
            <a:endParaRPr sz="2800">
              <a:latin typeface="Calibri"/>
              <a:cs typeface="Calibri"/>
            </a:endParaRPr>
          </a:p>
          <a:p>
            <a:pPr marL="778510" lvl="1" indent="-283845">
              <a:lnSpc>
                <a:spcPct val="100000"/>
              </a:lnSpc>
              <a:spcBef>
                <a:spcPts val="710"/>
              </a:spcBef>
              <a:buFont typeface="Trebuchet MS"/>
              <a:buChar char="▪"/>
              <a:tabLst>
                <a:tab pos="778510" algn="l"/>
              </a:tabLst>
            </a:pPr>
            <a:r>
              <a:rPr sz="2800" dirty="0">
                <a:latin typeface="Calibri"/>
                <a:cs typeface="Calibri"/>
              </a:rPr>
              <a:t>World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uncertain,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we’ll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expected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utility</a:t>
            </a:r>
            <a:endParaRPr sz="2800">
              <a:latin typeface="Calibri"/>
              <a:cs typeface="Calibri"/>
            </a:endParaRPr>
          </a:p>
          <a:p>
            <a:pPr marL="778510" lvl="1" indent="-283845">
              <a:lnSpc>
                <a:spcPct val="100000"/>
              </a:lnSpc>
              <a:spcBef>
                <a:spcPts val="710"/>
              </a:spcBef>
              <a:buClr>
                <a:srgbClr val="000000"/>
              </a:buClr>
              <a:buFont typeface="Trebuchet MS"/>
              <a:buChar char="▪"/>
              <a:tabLst>
                <a:tab pos="778510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Being</a:t>
            </a:r>
            <a:r>
              <a:rPr sz="2800" spc="-6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rational</a:t>
            </a:r>
            <a:r>
              <a:rPr sz="2800" spc="-6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means</a:t>
            </a:r>
            <a:r>
              <a:rPr sz="28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acting</a:t>
            </a:r>
            <a:r>
              <a:rPr sz="2800" spc="-6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to</a:t>
            </a:r>
            <a:r>
              <a:rPr sz="28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333399"/>
                </a:solidFill>
                <a:latin typeface="Calibri"/>
                <a:cs typeface="Calibri"/>
              </a:rPr>
              <a:t>maximize</a:t>
            </a:r>
            <a:r>
              <a:rPr sz="2800" b="1" spc="-6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333399"/>
                </a:solidFill>
                <a:latin typeface="Calibri"/>
                <a:cs typeface="Calibri"/>
              </a:rPr>
              <a:t>your</a:t>
            </a:r>
            <a:r>
              <a:rPr sz="2800" b="1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333399"/>
                </a:solidFill>
                <a:latin typeface="Calibri"/>
                <a:cs typeface="Calibri"/>
              </a:rPr>
              <a:t>expected</a:t>
            </a:r>
            <a:r>
              <a:rPr sz="2800" b="1" spc="-6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333399"/>
                </a:solidFill>
                <a:latin typeface="Calibri"/>
                <a:cs typeface="Calibri"/>
              </a:rPr>
              <a:t>utility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2815" y="4264012"/>
            <a:ext cx="3730752" cy="23272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44750">
              <a:lnSpc>
                <a:spcPct val="100000"/>
              </a:lnSpc>
              <a:spcBef>
                <a:spcPts val="100"/>
              </a:spcBef>
            </a:pPr>
            <a:r>
              <a:rPr dirty="0"/>
              <a:t>Rational</a:t>
            </a:r>
            <a:r>
              <a:rPr spc="-210" dirty="0"/>
              <a:t> </a:t>
            </a:r>
            <a:r>
              <a:rPr spc="-10" dirty="0"/>
              <a:t>Decisions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017" y="1208569"/>
            <a:ext cx="10201275" cy="271462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1035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We’ll</a:t>
            </a:r>
            <a:r>
              <a:rPr sz="3200" spc="-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use</a:t>
            </a:r>
            <a:r>
              <a:rPr sz="3200" spc="-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3200" spc="-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term</a:t>
            </a:r>
            <a:r>
              <a:rPr sz="3200" spc="-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333399"/>
                </a:solidFill>
                <a:latin typeface="Calibri"/>
                <a:cs typeface="Calibri"/>
              </a:rPr>
              <a:t>rational</a:t>
            </a:r>
            <a:r>
              <a:rPr sz="3200" b="1" spc="-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in</a:t>
            </a:r>
            <a:r>
              <a:rPr sz="3200" spc="-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3200" spc="-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very</a:t>
            </a:r>
            <a:r>
              <a:rPr sz="3200" spc="-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specific,</a:t>
            </a:r>
            <a:r>
              <a:rPr sz="3200" spc="-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technical</a:t>
            </a:r>
            <a:r>
              <a:rPr sz="3200" spc="-7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333399"/>
                </a:solidFill>
                <a:latin typeface="Calibri"/>
                <a:cs typeface="Calibri"/>
              </a:rPr>
              <a:t>way:</a:t>
            </a:r>
            <a:endParaRPr sz="3200">
              <a:latin typeface="Calibri"/>
              <a:cs typeface="Calibri"/>
            </a:endParaRPr>
          </a:p>
          <a:p>
            <a:pPr marL="778510" lvl="1" indent="-283845">
              <a:lnSpc>
                <a:spcPct val="100000"/>
              </a:lnSpc>
              <a:spcBef>
                <a:spcPts val="819"/>
              </a:spcBef>
              <a:buFont typeface="Trebuchet MS"/>
              <a:buChar char="▪"/>
              <a:tabLst>
                <a:tab pos="778510" algn="l"/>
              </a:tabLst>
            </a:pPr>
            <a:r>
              <a:rPr sz="2800" dirty="0">
                <a:latin typeface="Calibri"/>
                <a:cs typeface="Calibri"/>
              </a:rPr>
              <a:t>Rational: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maximally</a:t>
            </a:r>
            <a:r>
              <a:rPr sz="2800" i="1" spc="-5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achieving</a:t>
            </a:r>
            <a:r>
              <a:rPr sz="2800" i="1" spc="-45" dirty="0">
                <a:latin typeface="Calibri"/>
                <a:cs typeface="Calibri"/>
              </a:rPr>
              <a:t> </a:t>
            </a:r>
            <a:r>
              <a:rPr sz="2800" i="1" spc="-10" dirty="0">
                <a:latin typeface="Calibri"/>
                <a:cs typeface="Calibri"/>
              </a:rPr>
              <a:t>pre-</a:t>
            </a:r>
            <a:r>
              <a:rPr sz="2800" i="1" dirty="0">
                <a:latin typeface="Calibri"/>
                <a:cs typeface="Calibri"/>
              </a:rPr>
              <a:t>defined</a:t>
            </a:r>
            <a:r>
              <a:rPr sz="2800" i="1" spc="-50" dirty="0">
                <a:latin typeface="Calibri"/>
                <a:cs typeface="Calibri"/>
              </a:rPr>
              <a:t> </a:t>
            </a:r>
            <a:r>
              <a:rPr sz="2800" i="1" spc="-10" dirty="0">
                <a:latin typeface="Calibri"/>
                <a:cs typeface="Calibri"/>
              </a:rPr>
              <a:t>goals</a:t>
            </a:r>
            <a:endParaRPr sz="2800">
              <a:latin typeface="Calibri"/>
              <a:cs typeface="Calibri"/>
            </a:endParaRPr>
          </a:p>
          <a:p>
            <a:pPr marL="778510" lvl="1" indent="-283845">
              <a:lnSpc>
                <a:spcPct val="100000"/>
              </a:lnSpc>
              <a:spcBef>
                <a:spcPts val="715"/>
              </a:spcBef>
              <a:buFont typeface="Trebuchet MS"/>
              <a:buChar char="▪"/>
              <a:tabLst>
                <a:tab pos="778510" algn="l"/>
              </a:tabLst>
            </a:pPr>
            <a:r>
              <a:rPr sz="2800" dirty="0">
                <a:latin typeface="Calibri"/>
                <a:cs typeface="Calibri"/>
              </a:rPr>
              <a:t>Goals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expressed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terms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utility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outcomes</a:t>
            </a:r>
            <a:endParaRPr sz="2800">
              <a:latin typeface="Calibri"/>
              <a:cs typeface="Calibri"/>
            </a:endParaRPr>
          </a:p>
          <a:p>
            <a:pPr marL="778510" lvl="1" indent="-283845">
              <a:lnSpc>
                <a:spcPct val="100000"/>
              </a:lnSpc>
              <a:spcBef>
                <a:spcPts val="710"/>
              </a:spcBef>
              <a:buFont typeface="Trebuchet MS"/>
              <a:buChar char="▪"/>
              <a:tabLst>
                <a:tab pos="778510" algn="l"/>
              </a:tabLst>
            </a:pPr>
            <a:r>
              <a:rPr sz="2800" dirty="0">
                <a:latin typeface="Calibri"/>
                <a:cs typeface="Calibri"/>
              </a:rPr>
              <a:t>World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uncertain,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we’ll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expected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utility</a:t>
            </a:r>
            <a:endParaRPr sz="2800">
              <a:latin typeface="Calibri"/>
              <a:cs typeface="Calibri"/>
            </a:endParaRPr>
          </a:p>
          <a:p>
            <a:pPr marL="778510" lvl="1" indent="-283845">
              <a:lnSpc>
                <a:spcPct val="100000"/>
              </a:lnSpc>
              <a:spcBef>
                <a:spcPts val="710"/>
              </a:spcBef>
              <a:buClr>
                <a:srgbClr val="000000"/>
              </a:buClr>
              <a:buFont typeface="Trebuchet MS"/>
              <a:buChar char="▪"/>
              <a:tabLst>
                <a:tab pos="778510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Being</a:t>
            </a:r>
            <a:r>
              <a:rPr sz="2800" spc="-6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rational</a:t>
            </a:r>
            <a:r>
              <a:rPr sz="2800" spc="-6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means</a:t>
            </a:r>
            <a:r>
              <a:rPr sz="28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acting</a:t>
            </a:r>
            <a:r>
              <a:rPr sz="2800" spc="-6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to</a:t>
            </a:r>
            <a:r>
              <a:rPr sz="28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333399"/>
                </a:solidFill>
                <a:latin typeface="Calibri"/>
                <a:cs typeface="Calibri"/>
              </a:rPr>
              <a:t>maximize</a:t>
            </a:r>
            <a:r>
              <a:rPr sz="2800" b="1" spc="-6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333399"/>
                </a:solidFill>
                <a:latin typeface="Calibri"/>
                <a:cs typeface="Calibri"/>
              </a:rPr>
              <a:t>your</a:t>
            </a:r>
            <a:r>
              <a:rPr sz="2800" b="1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333399"/>
                </a:solidFill>
                <a:latin typeface="Calibri"/>
                <a:cs typeface="Calibri"/>
              </a:rPr>
              <a:t>expected</a:t>
            </a:r>
            <a:r>
              <a:rPr sz="2800" b="1" spc="-6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333399"/>
                </a:solidFill>
                <a:latin typeface="Calibri"/>
                <a:cs typeface="Calibri"/>
              </a:rPr>
              <a:t>utility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0074" y="5052341"/>
            <a:ext cx="5511800" cy="934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335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better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title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course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would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be: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ts val="3815"/>
              </a:lnSpc>
            </a:pPr>
            <a:r>
              <a:rPr sz="3200" b="1" dirty="0">
                <a:solidFill>
                  <a:srgbClr val="333399"/>
                </a:solidFill>
                <a:latin typeface="Calibri"/>
                <a:cs typeface="Calibri"/>
              </a:rPr>
              <a:t>Computational</a:t>
            </a:r>
            <a:r>
              <a:rPr sz="3200" b="1" spc="-17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333399"/>
                </a:solidFill>
                <a:latin typeface="Calibri"/>
                <a:cs typeface="Calibri"/>
              </a:rPr>
              <a:t>Rationality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7539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95" dirty="0"/>
              <a:t> </a:t>
            </a:r>
            <a:r>
              <a:rPr dirty="0"/>
              <a:t>About</a:t>
            </a:r>
            <a:r>
              <a:rPr spc="-90" dirty="0"/>
              <a:t> </a:t>
            </a:r>
            <a:r>
              <a:rPr dirty="0"/>
              <a:t>the</a:t>
            </a:r>
            <a:r>
              <a:rPr spc="-90" dirty="0"/>
              <a:t> </a:t>
            </a:r>
            <a:r>
              <a:rPr spc="-10" dirty="0"/>
              <a:t>Brain?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017" y="1335103"/>
            <a:ext cx="7697470" cy="471868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8140" marR="568960" indent="-320675">
              <a:lnSpc>
                <a:spcPct val="101200"/>
              </a:lnSpc>
              <a:spcBef>
                <a:spcPts val="80"/>
              </a:spcBef>
              <a:buFont typeface="Trebuchet MS"/>
              <a:buChar char="▪"/>
              <a:tabLst>
                <a:tab pos="360045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Brains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(human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minds)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are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very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good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at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making 	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rational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decisions,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but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not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perfect</a:t>
            </a:r>
            <a:endParaRPr sz="2800" dirty="0">
              <a:latin typeface="Calibri"/>
              <a:cs typeface="Calibri"/>
            </a:endParaRPr>
          </a:p>
          <a:p>
            <a:pPr marL="358140" marR="394335" indent="-320675">
              <a:lnSpc>
                <a:spcPct val="101200"/>
              </a:lnSpc>
              <a:spcBef>
                <a:spcPts val="675"/>
              </a:spcBef>
              <a:buFont typeface="Trebuchet MS"/>
              <a:buChar char="▪"/>
              <a:tabLst>
                <a:tab pos="360045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Brains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aren’t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as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modular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as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software,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so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hard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to 	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reverse</a:t>
            </a:r>
            <a:r>
              <a:rPr sz="2800" spc="-8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engineer!</a:t>
            </a:r>
            <a:endParaRPr sz="2800" dirty="0">
              <a:latin typeface="Calibri"/>
              <a:cs typeface="Calibri"/>
            </a:endParaRPr>
          </a:p>
          <a:p>
            <a:pPr marL="358775" indent="-320675">
              <a:lnSpc>
                <a:spcPct val="100000"/>
              </a:lnSpc>
              <a:spcBef>
                <a:spcPts val="715"/>
              </a:spcBef>
              <a:buFont typeface="Trebuchet MS"/>
              <a:buChar char="▪"/>
              <a:tabLst>
                <a:tab pos="358775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AI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may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be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better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than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brains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at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some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tasks</a:t>
            </a:r>
            <a:endParaRPr sz="2800" dirty="0">
              <a:latin typeface="Calibri"/>
              <a:cs typeface="Calibri"/>
            </a:endParaRPr>
          </a:p>
          <a:p>
            <a:pPr marL="358775" indent="-320675">
              <a:lnSpc>
                <a:spcPct val="100000"/>
              </a:lnSpc>
              <a:spcBef>
                <a:spcPts val="720"/>
              </a:spcBef>
              <a:buFont typeface="Trebuchet MS"/>
              <a:buChar char="▪"/>
              <a:tabLst>
                <a:tab pos="358775" algn="l"/>
              </a:tabLst>
            </a:pPr>
            <a:r>
              <a:rPr sz="2800" i="1" dirty="0">
                <a:solidFill>
                  <a:srgbClr val="333399"/>
                </a:solidFill>
                <a:latin typeface="Calibri"/>
                <a:cs typeface="Calibri"/>
              </a:rPr>
              <a:t>“Brains</a:t>
            </a:r>
            <a:r>
              <a:rPr sz="2800" i="1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333399"/>
                </a:solidFill>
                <a:latin typeface="Calibri"/>
                <a:cs typeface="Calibri"/>
              </a:rPr>
              <a:t>are</a:t>
            </a:r>
            <a:r>
              <a:rPr sz="2800" i="1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333399"/>
                </a:solidFill>
                <a:latin typeface="Calibri"/>
                <a:cs typeface="Calibri"/>
              </a:rPr>
              <a:t>to</a:t>
            </a:r>
            <a:r>
              <a:rPr sz="2800" i="1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333399"/>
                </a:solidFill>
                <a:latin typeface="Calibri"/>
                <a:cs typeface="Calibri"/>
              </a:rPr>
              <a:t>intelligence</a:t>
            </a:r>
            <a:r>
              <a:rPr sz="2800" i="1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333399"/>
                </a:solidFill>
                <a:latin typeface="Calibri"/>
                <a:cs typeface="Calibri"/>
              </a:rPr>
              <a:t>as</a:t>
            </a:r>
            <a:r>
              <a:rPr sz="2800" i="1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333399"/>
                </a:solidFill>
                <a:latin typeface="Calibri"/>
                <a:cs typeface="Calibri"/>
              </a:rPr>
              <a:t>wings</a:t>
            </a:r>
            <a:r>
              <a:rPr sz="2800" i="1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333399"/>
                </a:solidFill>
                <a:latin typeface="Calibri"/>
                <a:cs typeface="Calibri"/>
              </a:rPr>
              <a:t>are</a:t>
            </a:r>
            <a:r>
              <a:rPr sz="2800" i="1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333399"/>
                </a:solidFill>
                <a:latin typeface="Calibri"/>
                <a:cs typeface="Calibri"/>
              </a:rPr>
              <a:t>to</a:t>
            </a:r>
            <a:r>
              <a:rPr sz="2800" i="1" spc="-10" dirty="0">
                <a:solidFill>
                  <a:srgbClr val="333399"/>
                </a:solidFill>
                <a:latin typeface="Calibri"/>
                <a:cs typeface="Calibri"/>
              </a:rPr>
              <a:t> flight”</a:t>
            </a:r>
            <a:endParaRPr sz="2800" dirty="0">
              <a:latin typeface="Calibri"/>
              <a:cs typeface="Calibri"/>
            </a:endParaRPr>
          </a:p>
          <a:p>
            <a:pPr marL="358775" indent="-320675">
              <a:lnSpc>
                <a:spcPct val="100000"/>
              </a:lnSpc>
              <a:spcBef>
                <a:spcPts val="715"/>
              </a:spcBef>
              <a:buFont typeface="Trebuchet MS"/>
              <a:buChar char="▪"/>
              <a:tabLst>
                <a:tab pos="358775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We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can’t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yet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build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AI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on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scale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brain</a:t>
            </a:r>
            <a:endParaRPr sz="2800" dirty="0">
              <a:latin typeface="Calibri"/>
              <a:cs typeface="Calibri"/>
            </a:endParaRPr>
          </a:p>
          <a:p>
            <a:pPr marL="763270" marR="30480" lvl="1" indent="-268605">
              <a:lnSpc>
                <a:spcPts val="2900"/>
              </a:lnSpc>
              <a:spcBef>
                <a:spcPts val="785"/>
              </a:spcBef>
              <a:buFont typeface="Trebuchet MS"/>
              <a:buChar char="▪"/>
              <a:tabLst>
                <a:tab pos="763270" algn="l"/>
              </a:tabLst>
            </a:pPr>
            <a:r>
              <a:rPr sz="2450" dirty="0">
                <a:latin typeface="Calibri"/>
                <a:cs typeface="Calibri"/>
              </a:rPr>
              <a:t>~100T</a:t>
            </a:r>
            <a:r>
              <a:rPr sz="2450" spc="-70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synapses</a:t>
            </a:r>
            <a:r>
              <a:rPr sz="2450" spc="-7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in</a:t>
            </a:r>
            <a:r>
              <a:rPr sz="2450" spc="-7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the</a:t>
            </a:r>
            <a:r>
              <a:rPr sz="2450" spc="-7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human</a:t>
            </a:r>
            <a:r>
              <a:rPr sz="2450" spc="-7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brain</a:t>
            </a:r>
            <a:r>
              <a:rPr sz="2450" spc="-7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vs</a:t>
            </a:r>
            <a:r>
              <a:rPr sz="2450" spc="-7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~1.8T</a:t>
            </a:r>
            <a:r>
              <a:rPr sz="2450" spc="-7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weights</a:t>
            </a:r>
            <a:r>
              <a:rPr sz="2450" spc="-65" dirty="0">
                <a:latin typeface="Calibri"/>
                <a:cs typeface="Calibri"/>
              </a:rPr>
              <a:t> </a:t>
            </a:r>
            <a:r>
              <a:rPr sz="2450" spc="-25" dirty="0">
                <a:latin typeface="Calibri"/>
                <a:cs typeface="Calibri"/>
              </a:rPr>
              <a:t>in </a:t>
            </a:r>
            <a:r>
              <a:rPr sz="2450" spc="-10" dirty="0">
                <a:latin typeface="Calibri"/>
                <a:cs typeface="Calibri"/>
              </a:rPr>
              <a:t>ChatGPT4</a:t>
            </a:r>
            <a:endParaRPr sz="2450" dirty="0">
              <a:latin typeface="Calibri"/>
              <a:cs typeface="Calibri"/>
            </a:endParaRPr>
          </a:p>
          <a:p>
            <a:pPr marL="358775" indent="-320675">
              <a:lnSpc>
                <a:spcPct val="100000"/>
              </a:lnSpc>
              <a:spcBef>
                <a:spcPts val="520"/>
              </a:spcBef>
              <a:buFont typeface="Trebuchet MS"/>
              <a:buChar char="▪"/>
              <a:tabLst>
                <a:tab pos="358775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Still,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brain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can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be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great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inspiration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for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AI!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42769" y="1752334"/>
            <a:ext cx="3555002" cy="30122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3592" y="152400"/>
            <a:ext cx="473953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7075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90" dirty="0"/>
              <a:t> </a:t>
            </a:r>
            <a:r>
              <a:rPr dirty="0"/>
              <a:t>is</a:t>
            </a:r>
            <a:r>
              <a:rPr spc="-95" dirty="0"/>
              <a:t> </a:t>
            </a:r>
            <a:r>
              <a:rPr spc="-25" dirty="0"/>
              <a:t>AI?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017" y="1327627"/>
            <a:ext cx="5267960" cy="2510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100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What</a:t>
            </a:r>
            <a:r>
              <a:rPr sz="3200" spc="-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3200" spc="-7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artificial</a:t>
            </a:r>
            <a:r>
              <a:rPr sz="3200" spc="-7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intelligence?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4"/>
              </a:spcBef>
              <a:buClr>
                <a:srgbClr val="333399"/>
              </a:buClr>
              <a:buFont typeface="Trebuchet MS"/>
              <a:buChar char="▪"/>
            </a:pPr>
            <a:endParaRPr sz="3200" dirty="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buFont typeface="Trebuchet MS"/>
              <a:buChar char="▪"/>
              <a:tabLst>
                <a:tab pos="3803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What</a:t>
            </a:r>
            <a:r>
              <a:rPr sz="3200" spc="-6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can</a:t>
            </a:r>
            <a:r>
              <a:rPr sz="32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AI</a:t>
            </a:r>
            <a:r>
              <a:rPr sz="32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333399"/>
                </a:solidFill>
                <a:latin typeface="Calibri"/>
                <a:cs typeface="Calibri"/>
              </a:rPr>
              <a:t>do?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4"/>
              </a:spcBef>
              <a:buClr>
                <a:srgbClr val="333399"/>
              </a:buClr>
              <a:buFont typeface="Trebuchet MS"/>
              <a:buChar char="▪"/>
            </a:pPr>
            <a:endParaRPr sz="3200" dirty="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buFont typeface="Trebuchet MS"/>
              <a:buChar char="▪"/>
              <a:tabLst>
                <a:tab pos="3803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What</a:t>
            </a:r>
            <a:r>
              <a:rPr sz="32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32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this</a:t>
            </a:r>
            <a:r>
              <a:rPr sz="32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course?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53123" y="1929528"/>
            <a:ext cx="2946268" cy="319968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0889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90" dirty="0"/>
              <a:t> </a:t>
            </a:r>
            <a:r>
              <a:rPr dirty="0"/>
              <a:t>(Short)</a:t>
            </a:r>
            <a:r>
              <a:rPr spc="-90" dirty="0"/>
              <a:t> </a:t>
            </a:r>
            <a:r>
              <a:rPr dirty="0"/>
              <a:t>History</a:t>
            </a:r>
            <a:r>
              <a:rPr spc="-85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spc="-25" dirty="0"/>
              <a:t>AI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6521" y="1419644"/>
            <a:ext cx="3323053" cy="516474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0889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90" dirty="0"/>
              <a:t> </a:t>
            </a:r>
            <a:r>
              <a:rPr dirty="0"/>
              <a:t>(Short)</a:t>
            </a:r>
            <a:r>
              <a:rPr spc="-90" dirty="0"/>
              <a:t> </a:t>
            </a:r>
            <a:r>
              <a:rPr dirty="0"/>
              <a:t>History</a:t>
            </a:r>
            <a:r>
              <a:rPr spc="-85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spc="-25" dirty="0"/>
              <a:t>AI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017" y="1208569"/>
            <a:ext cx="11355070" cy="4773930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1035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spc="-25" dirty="0">
                <a:solidFill>
                  <a:srgbClr val="333399"/>
                </a:solidFill>
                <a:latin typeface="Calibri"/>
                <a:cs typeface="Calibri"/>
              </a:rPr>
              <a:t>1940-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1950:</a:t>
            </a:r>
            <a:r>
              <a:rPr sz="3200" spc="-9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Early</a:t>
            </a:r>
            <a:r>
              <a:rPr sz="3200" spc="-9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days:</a:t>
            </a:r>
            <a:r>
              <a:rPr sz="3200" spc="-9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neural</a:t>
            </a:r>
            <a:r>
              <a:rPr sz="3200" spc="-9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and</a:t>
            </a:r>
            <a:r>
              <a:rPr sz="3200" spc="-9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computer</a:t>
            </a:r>
            <a:r>
              <a:rPr sz="3200" spc="-9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science</a:t>
            </a:r>
            <a:r>
              <a:rPr sz="3200" spc="-9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333399"/>
                </a:solidFill>
                <a:latin typeface="Calibri"/>
                <a:cs typeface="Calibri"/>
              </a:rPr>
              <a:t>meet</a:t>
            </a:r>
            <a:endParaRPr sz="3200">
              <a:latin typeface="Calibri"/>
              <a:cs typeface="Calibri"/>
            </a:endParaRPr>
          </a:p>
          <a:p>
            <a:pPr marL="778510" lvl="1" indent="-283845">
              <a:lnSpc>
                <a:spcPct val="100000"/>
              </a:lnSpc>
              <a:spcBef>
                <a:spcPts val="819"/>
              </a:spcBef>
              <a:buFont typeface="Trebuchet MS"/>
              <a:buChar char="▪"/>
              <a:tabLst>
                <a:tab pos="778510" algn="l"/>
              </a:tabLst>
            </a:pPr>
            <a:r>
              <a:rPr sz="2800" dirty="0">
                <a:latin typeface="Calibri"/>
                <a:cs typeface="Calibri"/>
              </a:rPr>
              <a:t>1943: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McCulloch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&amp;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Pitts: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Boolean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circuit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model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brain</a:t>
            </a:r>
            <a:endParaRPr sz="2800">
              <a:latin typeface="Calibri"/>
              <a:cs typeface="Calibri"/>
            </a:endParaRPr>
          </a:p>
          <a:p>
            <a:pPr marL="778510" lvl="1" indent="-283845">
              <a:lnSpc>
                <a:spcPct val="100000"/>
              </a:lnSpc>
              <a:spcBef>
                <a:spcPts val="715"/>
              </a:spcBef>
              <a:buFont typeface="Trebuchet MS"/>
              <a:buChar char="▪"/>
              <a:tabLst>
                <a:tab pos="778510" algn="l"/>
              </a:tabLst>
            </a:pPr>
            <a:r>
              <a:rPr sz="2800" dirty="0">
                <a:latin typeface="Calibri"/>
                <a:cs typeface="Calibri"/>
              </a:rPr>
              <a:t>1950: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Turing's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“Computing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Machinery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Intelligence”</a:t>
            </a:r>
            <a:endParaRPr sz="28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720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spc="-30" dirty="0">
                <a:solidFill>
                  <a:srgbClr val="333399"/>
                </a:solidFill>
                <a:latin typeface="Calibri"/>
                <a:cs typeface="Calibri"/>
              </a:rPr>
              <a:t>1950—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70:</a:t>
            </a:r>
            <a:r>
              <a:rPr sz="32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Excitement!</a:t>
            </a:r>
            <a:r>
              <a:rPr sz="32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Logic-driven</a:t>
            </a:r>
            <a:endParaRPr sz="3200">
              <a:latin typeface="Calibri"/>
              <a:cs typeface="Calibri"/>
            </a:endParaRPr>
          </a:p>
          <a:p>
            <a:pPr marL="778510" marR="30480" lvl="1" indent="-283845">
              <a:lnSpc>
                <a:spcPct val="101200"/>
              </a:lnSpc>
              <a:spcBef>
                <a:spcPts val="780"/>
              </a:spcBef>
              <a:buFont typeface="Trebuchet MS"/>
              <a:buChar char="▪"/>
              <a:tabLst>
                <a:tab pos="780415" algn="l"/>
              </a:tabLst>
            </a:pPr>
            <a:r>
              <a:rPr sz="2800" dirty="0">
                <a:latin typeface="Calibri"/>
                <a:cs typeface="Calibri"/>
              </a:rPr>
              <a:t>1950s: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Early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AI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programs,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including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Samuel's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checkers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program,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Newell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&amp; 	</a:t>
            </a:r>
            <a:r>
              <a:rPr sz="2800" dirty="0">
                <a:latin typeface="Calibri"/>
                <a:cs typeface="Calibri"/>
              </a:rPr>
              <a:t>Simon's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Logic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Theorist,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Gelernter's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Geometry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Engine</a:t>
            </a:r>
            <a:endParaRPr sz="2800">
              <a:latin typeface="Calibri"/>
              <a:cs typeface="Calibri"/>
            </a:endParaRPr>
          </a:p>
          <a:p>
            <a:pPr marL="778510" lvl="1" indent="-283845">
              <a:lnSpc>
                <a:spcPct val="100000"/>
              </a:lnSpc>
              <a:spcBef>
                <a:spcPts val="710"/>
              </a:spcBef>
              <a:buFont typeface="Trebuchet MS"/>
              <a:buChar char="▪"/>
              <a:tabLst>
                <a:tab pos="778510" algn="l"/>
              </a:tabLst>
            </a:pPr>
            <a:r>
              <a:rPr sz="2800" dirty="0">
                <a:latin typeface="Calibri"/>
                <a:cs typeface="Calibri"/>
              </a:rPr>
              <a:t>1956: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Dartmouth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meeting: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“Artificial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Intelligence”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adopted</a:t>
            </a:r>
            <a:endParaRPr sz="2800">
              <a:latin typeface="Calibri"/>
              <a:cs typeface="Calibri"/>
            </a:endParaRPr>
          </a:p>
          <a:p>
            <a:pPr marL="778510" lvl="1" indent="-283845">
              <a:lnSpc>
                <a:spcPct val="100000"/>
              </a:lnSpc>
              <a:spcBef>
                <a:spcPts val="710"/>
              </a:spcBef>
              <a:buFont typeface="Trebuchet MS"/>
              <a:buChar char="▪"/>
              <a:tabLst>
                <a:tab pos="778510" algn="l"/>
              </a:tabLst>
            </a:pPr>
            <a:r>
              <a:rPr sz="2800" dirty="0">
                <a:latin typeface="Calibri"/>
                <a:cs typeface="Calibri"/>
              </a:rPr>
              <a:t>1957: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Newell,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Shaw,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Simon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GPS,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General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Problem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Solver</a:t>
            </a:r>
            <a:endParaRPr sz="2800">
              <a:latin typeface="Calibri"/>
              <a:cs typeface="Calibri"/>
            </a:endParaRPr>
          </a:p>
          <a:p>
            <a:pPr marL="778510" lvl="1" indent="-283845">
              <a:lnSpc>
                <a:spcPct val="100000"/>
              </a:lnSpc>
              <a:spcBef>
                <a:spcPts val="715"/>
              </a:spcBef>
              <a:buFont typeface="Trebuchet MS"/>
              <a:buChar char="▪"/>
              <a:tabLst>
                <a:tab pos="778510" algn="l"/>
              </a:tabLst>
            </a:pPr>
            <a:r>
              <a:rPr sz="2800" dirty="0">
                <a:latin typeface="Calibri"/>
                <a:cs typeface="Calibri"/>
              </a:rPr>
              <a:t>1965: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Robinson's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complete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algorithm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logical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reasoning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0889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90" dirty="0"/>
              <a:t> </a:t>
            </a:r>
            <a:r>
              <a:rPr dirty="0"/>
              <a:t>(Short)</a:t>
            </a:r>
            <a:r>
              <a:rPr spc="-90" dirty="0"/>
              <a:t> </a:t>
            </a:r>
            <a:r>
              <a:rPr dirty="0"/>
              <a:t>History</a:t>
            </a:r>
            <a:r>
              <a:rPr spc="-85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spc="-25" dirty="0"/>
              <a:t>AI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2417" y="1209085"/>
            <a:ext cx="7400290" cy="3663315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919"/>
              </a:spcBef>
              <a:buFont typeface="Trebuchet MS"/>
              <a:buChar char="▪"/>
              <a:tabLst>
                <a:tab pos="380365" algn="l"/>
              </a:tabLst>
            </a:pPr>
            <a:r>
              <a:rPr sz="2800" spc="-30" dirty="0">
                <a:solidFill>
                  <a:srgbClr val="333399"/>
                </a:solidFill>
                <a:latin typeface="Calibri"/>
                <a:cs typeface="Calibri"/>
              </a:rPr>
              <a:t>1970—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90: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Knowledge-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based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approaches</a:t>
            </a:r>
            <a:endParaRPr sz="2800">
              <a:latin typeface="Calibri"/>
              <a:cs typeface="Calibri"/>
            </a:endParaRPr>
          </a:p>
          <a:p>
            <a:pPr marL="780415" marR="370205" lvl="1" indent="-285750">
              <a:lnSpc>
                <a:spcPct val="100699"/>
              </a:lnSpc>
              <a:spcBef>
                <a:spcPts val="685"/>
              </a:spcBef>
              <a:buFont typeface="Trebuchet MS"/>
              <a:buChar char="▪"/>
              <a:tabLst>
                <a:tab pos="780415" algn="l"/>
              </a:tabLst>
            </a:pPr>
            <a:r>
              <a:rPr sz="2400" spc="-10" dirty="0">
                <a:latin typeface="Calibri"/>
                <a:cs typeface="Calibri"/>
              </a:rPr>
              <a:t>1969—</a:t>
            </a:r>
            <a:r>
              <a:rPr sz="2400" dirty="0">
                <a:latin typeface="Calibri"/>
                <a:cs typeface="Calibri"/>
              </a:rPr>
              <a:t>79: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Early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development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knowledge-based systems</a:t>
            </a:r>
            <a:endParaRPr sz="2400">
              <a:latin typeface="Calibri"/>
              <a:cs typeface="Calibri"/>
            </a:endParaRPr>
          </a:p>
          <a:p>
            <a:pPr marL="779780" lvl="1" indent="-285115">
              <a:lnSpc>
                <a:spcPct val="100000"/>
              </a:lnSpc>
              <a:spcBef>
                <a:spcPts val="595"/>
              </a:spcBef>
              <a:buFont typeface="Trebuchet MS"/>
              <a:buChar char="▪"/>
              <a:tabLst>
                <a:tab pos="779780" algn="l"/>
              </a:tabLst>
            </a:pPr>
            <a:r>
              <a:rPr sz="2400" spc="-10" dirty="0">
                <a:latin typeface="Calibri"/>
                <a:cs typeface="Calibri"/>
              </a:rPr>
              <a:t>1980—</a:t>
            </a:r>
            <a:r>
              <a:rPr sz="2400" dirty="0">
                <a:latin typeface="Calibri"/>
                <a:cs typeface="Calibri"/>
              </a:rPr>
              <a:t>88: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Expert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systems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industry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booms</a:t>
            </a:r>
            <a:endParaRPr sz="2400">
              <a:latin typeface="Calibri"/>
              <a:cs typeface="Calibri"/>
            </a:endParaRPr>
          </a:p>
          <a:p>
            <a:pPr marL="779780" lvl="1" indent="-285115">
              <a:lnSpc>
                <a:spcPct val="100000"/>
              </a:lnSpc>
              <a:spcBef>
                <a:spcPts val="595"/>
              </a:spcBef>
              <a:buFont typeface="Trebuchet MS"/>
              <a:buChar char="▪"/>
              <a:tabLst>
                <a:tab pos="779780" algn="l"/>
              </a:tabLst>
            </a:pPr>
            <a:r>
              <a:rPr sz="2400" spc="-10" dirty="0">
                <a:latin typeface="Calibri"/>
                <a:cs typeface="Calibri"/>
              </a:rPr>
              <a:t>1988—</a:t>
            </a:r>
            <a:r>
              <a:rPr sz="2400" dirty="0">
                <a:latin typeface="Calibri"/>
                <a:cs typeface="Calibri"/>
              </a:rPr>
              <a:t>93: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Expert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systems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industry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busts: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“AI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Winter”</a:t>
            </a:r>
            <a:endParaRPr sz="24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605"/>
              </a:spcBef>
              <a:buFont typeface="Trebuchet MS"/>
              <a:buChar char="▪"/>
              <a:tabLst>
                <a:tab pos="380365" algn="l"/>
              </a:tabLst>
            </a:pPr>
            <a:r>
              <a:rPr sz="2800" spc="-30" dirty="0">
                <a:solidFill>
                  <a:srgbClr val="333399"/>
                </a:solidFill>
                <a:latin typeface="Calibri"/>
                <a:cs typeface="Calibri"/>
              </a:rPr>
              <a:t>1990—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2010:</a:t>
            </a:r>
            <a:r>
              <a:rPr sz="28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Statistical</a:t>
            </a:r>
            <a:r>
              <a:rPr sz="28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approaches</a:t>
            </a:r>
            <a:endParaRPr sz="2800">
              <a:latin typeface="Calibri"/>
              <a:cs typeface="Calibri"/>
            </a:endParaRPr>
          </a:p>
          <a:p>
            <a:pPr marL="779780" lvl="1" indent="-285115">
              <a:lnSpc>
                <a:spcPct val="100000"/>
              </a:lnSpc>
              <a:spcBef>
                <a:spcPts val="705"/>
              </a:spcBef>
              <a:buFont typeface="Trebuchet MS"/>
              <a:buChar char="▪"/>
              <a:tabLst>
                <a:tab pos="779780" algn="l"/>
              </a:tabLst>
            </a:pPr>
            <a:r>
              <a:rPr sz="2400" spc="-10" dirty="0">
                <a:latin typeface="Calibri"/>
                <a:cs typeface="Calibri"/>
              </a:rPr>
              <a:t>Resurgence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probability,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focus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uncertainty</a:t>
            </a:r>
            <a:endParaRPr sz="2400">
              <a:latin typeface="Calibri"/>
              <a:cs typeface="Calibri"/>
            </a:endParaRPr>
          </a:p>
          <a:p>
            <a:pPr marL="779780" lvl="1" indent="-285115">
              <a:lnSpc>
                <a:spcPct val="100000"/>
              </a:lnSpc>
              <a:spcBef>
                <a:spcPts val="595"/>
              </a:spcBef>
              <a:buFont typeface="Trebuchet MS"/>
              <a:buChar char="▪"/>
              <a:tabLst>
                <a:tab pos="779780" algn="l"/>
              </a:tabLst>
            </a:pPr>
            <a:r>
              <a:rPr sz="2400" dirty="0">
                <a:latin typeface="Calibri"/>
                <a:cs typeface="Calibri"/>
              </a:rPr>
              <a:t>Agents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systems…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“AI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Spring”?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9558" y="4846612"/>
            <a:ext cx="6888480" cy="179133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23215" indent="-285115">
              <a:lnSpc>
                <a:spcPct val="100000"/>
              </a:lnSpc>
              <a:spcBef>
                <a:spcPts val="695"/>
              </a:spcBef>
              <a:buFont typeface="Trebuchet MS"/>
              <a:buChar char="▪"/>
              <a:tabLst>
                <a:tab pos="323215" algn="l"/>
              </a:tabLst>
            </a:pPr>
            <a:r>
              <a:rPr sz="2400" dirty="0">
                <a:latin typeface="Calibri"/>
                <a:cs typeface="Calibri"/>
              </a:rPr>
              <a:t>1992: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TD-</a:t>
            </a:r>
            <a:r>
              <a:rPr sz="2400" dirty="0">
                <a:latin typeface="Calibri"/>
                <a:cs typeface="Calibri"/>
              </a:rPr>
              <a:t>Gammon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attains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human-</a:t>
            </a:r>
            <a:r>
              <a:rPr sz="2400" dirty="0">
                <a:latin typeface="Calibri"/>
                <a:cs typeface="Calibri"/>
              </a:rPr>
              <a:t>level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performance</a:t>
            </a:r>
            <a:endParaRPr sz="2400">
              <a:latin typeface="Calibri"/>
              <a:cs typeface="Calibri"/>
            </a:endParaRPr>
          </a:p>
          <a:p>
            <a:pPr marL="323215" indent="-285115">
              <a:lnSpc>
                <a:spcPct val="100000"/>
              </a:lnSpc>
              <a:spcBef>
                <a:spcPts val="595"/>
              </a:spcBef>
              <a:buFont typeface="Trebuchet MS"/>
              <a:buChar char="▪"/>
              <a:tabLst>
                <a:tab pos="323215" algn="l"/>
              </a:tabLst>
            </a:pPr>
            <a:r>
              <a:rPr sz="2400" dirty="0">
                <a:latin typeface="Calibri"/>
                <a:cs typeface="Calibri"/>
              </a:rPr>
              <a:t>1996: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Kasparov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defeats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Deep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Blue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chess</a:t>
            </a:r>
            <a:endParaRPr sz="2400">
              <a:latin typeface="Calibri"/>
              <a:cs typeface="Calibri"/>
            </a:endParaRPr>
          </a:p>
          <a:p>
            <a:pPr marL="323215" indent="-285115">
              <a:lnSpc>
                <a:spcPct val="100000"/>
              </a:lnSpc>
              <a:spcBef>
                <a:spcPts val="595"/>
              </a:spcBef>
              <a:buFont typeface="Trebuchet MS"/>
              <a:buChar char="▪"/>
              <a:tabLst>
                <a:tab pos="323215" algn="l"/>
              </a:tabLst>
            </a:pPr>
            <a:r>
              <a:rPr sz="2400" dirty="0">
                <a:latin typeface="Calibri"/>
                <a:cs typeface="Calibri"/>
              </a:rPr>
              <a:t>1997: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Deep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Blue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defeats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Kasparov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chess</a:t>
            </a:r>
            <a:endParaRPr sz="2400">
              <a:latin typeface="Calibri"/>
              <a:cs typeface="Calibri"/>
            </a:endParaRPr>
          </a:p>
          <a:p>
            <a:pPr marL="323215" indent="-285115">
              <a:lnSpc>
                <a:spcPct val="100000"/>
              </a:lnSpc>
              <a:spcBef>
                <a:spcPts val="595"/>
              </a:spcBef>
              <a:buFont typeface="Trebuchet MS"/>
              <a:buChar char="▪"/>
              <a:tabLst>
                <a:tab pos="323215" algn="l"/>
              </a:tabLst>
            </a:pPr>
            <a:r>
              <a:rPr sz="2400" dirty="0">
                <a:latin typeface="Calibri"/>
                <a:cs typeface="Calibri"/>
              </a:rPr>
              <a:t>2002: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Embodied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AI;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Roomba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vacuum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invented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6907" y="1481082"/>
            <a:ext cx="2723744" cy="344710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738393" y="5152736"/>
            <a:ext cx="2868930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65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“I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could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feel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---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could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smell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--</a:t>
            </a:r>
            <a:r>
              <a:rPr sz="1800" spc="-50" dirty="0">
                <a:latin typeface="Calibri"/>
                <a:cs typeface="Calibri"/>
              </a:rPr>
              <a:t>-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new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kind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intelligence </a:t>
            </a:r>
            <a:r>
              <a:rPr sz="1800" dirty="0">
                <a:latin typeface="Calibri"/>
                <a:cs typeface="Calibri"/>
              </a:rPr>
              <a:t>across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table.”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~Kasparov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0889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90" dirty="0"/>
              <a:t> </a:t>
            </a:r>
            <a:r>
              <a:rPr dirty="0"/>
              <a:t>(Short)</a:t>
            </a:r>
            <a:r>
              <a:rPr spc="-90" dirty="0"/>
              <a:t> </a:t>
            </a:r>
            <a:r>
              <a:rPr dirty="0"/>
              <a:t>History</a:t>
            </a:r>
            <a:r>
              <a:rPr spc="-85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spc="-25" dirty="0"/>
              <a:t>AI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017" y="1234488"/>
            <a:ext cx="10053955" cy="5502275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919"/>
              </a:spcBef>
              <a:buFont typeface="Trebuchet MS"/>
              <a:buChar char="▪"/>
              <a:tabLst>
                <a:tab pos="380365" algn="l"/>
              </a:tabLst>
            </a:pPr>
            <a:r>
              <a:rPr sz="2800" spc="-30" dirty="0">
                <a:solidFill>
                  <a:srgbClr val="333399"/>
                </a:solidFill>
                <a:latin typeface="Calibri"/>
                <a:cs typeface="Calibri"/>
              </a:rPr>
              <a:t>2010—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2017:</a:t>
            </a:r>
            <a:r>
              <a:rPr sz="28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Big</a:t>
            </a:r>
            <a:r>
              <a:rPr sz="28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Data,</a:t>
            </a:r>
            <a:r>
              <a:rPr sz="28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GPUs,</a:t>
            </a:r>
            <a:r>
              <a:rPr sz="28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Deep</a:t>
            </a:r>
            <a:r>
              <a:rPr sz="28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779780" lvl="1" indent="-285115">
              <a:lnSpc>
                <a:spcPct val="100000"/>
              </a:lnSpc>
              <a:spcBef>
                <a:spcPts val="705"/>
              </a:spcBef>
              <a:buFont typeface="Trebuchet MS"/>
              <a:buChar char="▪"/>
              <a:tabLst>
                <a:tab pos="779780" algn="l"/>
              </a:tabLst>
            </a:pPr>
            <a:r>
              <a:rPr sz="2400" dirty="0">
                <a:latin typeface="Calibri"/>
                <a:cs typeface="Calibri"/>
              </a:rPr>
              <a:t>2011: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Apple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releases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SIRI</a:t>
            </a:r>
            <a:endParaRPr sz="2400">
              <a:latin typeface="Calibri"/>
              <a:cs typeface="Calibri"/>
            </a:endParaRPr>
          </a:p>
          <a:p>
            <a:pPr marL="779780" lvl="1" indent="-285115">
              <a:lnSpc>
                <a:spcPct val="100000"/>
              </a:lnSpc>
              <a:spcBef>
                <a:spcPts val="595"/>
              </a:spcBef>
              <a:buFont typeface="Trebuchet MS"/>
              <a:buChar char="▪"/>
              <a:tabLst>
                <a:tab pos="779780" algn="l"/>
              </a:tabLst>
            </a:pPr>
            <a:r>
              <a:rPr sz="2400" dirty="0">
                <a:latin typeface="Calibri"/>
                <a:cs typeface="Calibri"/>
              </a:rPr>
              <a:t>2012: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AlexNet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(neural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net)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wins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ImageNet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(image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recognition)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competition</a:t>
            </a:r>
            <a:endParaRPr sz="2400">
              <a:latin typeface="Calibri"/>
              <a:cs typeface="Calibri"/>
            </a:endParaRPr>
          </a:p>
          <a:p>
            <a:pPr marL="779780" lvl="1" indent="-285115">
              <a:lnSpc>
                <a:spcPct val="100000"/>
              </a:lnSpc>
              <a:spcBef>
                <a:spcPts val="595"/>
              </a:spcBef>
              <a:buFont typeface="Trebuchet MS"/>
              <a:buChar char="▪"/>
              <a:tabLst>
                <a:tab pos="779780" algn="l"/>
              </a:tabLst>
            </a:pPr>
            <a:r>
              <a:rPr sz="2400" dirty="0">
                <a:latin typeface="Calibri"/>
                <a:cs typeface="Calibri"/>
              </a:rPr>
              <a:t>2015: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DeepMind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achieves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human-</a:t>
            </a:r>
            <a:r>
              <a:rPr sz="2400" dirty="0">
                <a:latin typeface="Calibri"/>
                <a:cs typeface="Calibri"/>
              </a:rPr>
              <a:t>level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control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Atari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games</a:t>
            </a:r>
            <a:endParaRPr sz="2400">
              <a:latin typeface="Calibri"/>
              <a:cs typeface="Calibri"/>
            </a:endParaRPr>
          </a:p>
          <a:p>
            <a:pPr marL="779780" lvl="1" indent="-285115">
              <a:lnSpc>
                <a:spcPct val="100000"/>
              </a:lnSpc>
              <a:spcBef>
                <a:spcPts val="595"/>
              </a:spcBef>
              <a:buFont typeface="Trebuchet MS"/>
              <a:buChar char="▪"/>
              <a:tabLst>
                <a:tab pos="779780" algn="l"/>
              </a:tabLst>
            </a:pPr>
            <a:r>
              <a:rPr sz="2400" dirty="0">
                <a:latin typeface="Calibri"/>
                <a:cs typeface="Calibri"/>
              </a:rPr>
              <a:t>2016: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DeepMind’s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AlphaGo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beat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Master,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Sedol</a:t>
            </a:r>
            <a:endParaRPr sz="2400">
              <a:latin typeface="Calibri"/>
              <a:cs typeface="Calibri"/>
            </a:endParaRPr>
          </a:p>
          <a:p>
            <a:pPr marL="779780" lvl="1" indent="-285115">
              <a:lnSpc>
                <a:spcPct val="100000"/>
              </a:lnSpc>
              <a:spcBef>
                <a:spcPts val="600"/>
              </a:spcBef>
              <a:buFont typeface="Trebuchet MS"/>
              <a:buChar char="▪"/>
              <a:tabLst>
                <a:tab pos="779780" algn="l"/>
              </a:tabLst>
            </a:pPr>
            <a:r>
              <a:rPr sz="2400" dirty="0">
                <a:latin typeface="Calibri"/>
                <a:cs typeface="Calibri"/>
              </a:rPr>
              <a:t>2016: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Google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Translate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migrates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neural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networks</a:t>
            </a:r>
            <a:endParaRPr sz="2400">
              <a:latin typeface="Calibri"/>
              <a:cs typeface="Calibri"/>
            </a:endParaRPr>
          </a:p>
          <a:p>
            <a:pPr marL="342265" marR="3434715" indent="-342265" algn="r">
              <a:lnSpc>
                <a:spcPct val="100000"/>
              </a:lnSpc>
              <a:spcBef>
                <a:spcPts val="600"/>
              </a:spcBef>
              <a:buFont typeface="Trebuchet MS"/>
              <a:buChar char="▪"/>
              <a:tabLst>
                <a:tab pos="342265" algn="l"/>
              </a:tabLst>
            </a:pPr>
            <a:r>
              <a:rPr sz="2800" spc="-30" dirty="0">
                <a:solidFill>
                  <a:srgbClr val="333399"/>
                </a:solidFill>
                <a:latin typeface="Calibri"/>
                <a:cs typeface="Calibri"/>
              </a:rPr>
              <a:t>2017—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:</a:t>
            </a:r>
            <a:r>
              <a:rPr sz="28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Scaling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up,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Large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Language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Models</a:t>
            </a:r>
            <a:endParaRPr sz="2800">
              <a:latin typeface="Calibri"/>
              <a:cs typeface="Calibri"/>
            </a:endParaRPr>
          </a:p>
          <a:p>
            <a:pPr marL="285115" marR="3511550" lvl="1" indent="-285115" algn="r">
              <a:lnSpc>
                <a:spcPct val="100000"/>
              </a:lnSpc>
              <a:spcBef>
                <a:spcPts val="705"/>
              </a:spcBef>
              <a:buFont typeface="Trebuchet MS"/>
              <a:buChar char="▪"/>
              <a:tabLst>
                <a:tab pos="285115" algn="l"/>
              </a:tabLst>
            </a:pPr>
            <a:r>
              <a:rPr sz="2400" dirty="0">
                <a:latin typeface="Calibri"/>
                <a:cs typeface="Calibri"/>
              </a:rPr>
              <a:t>2017: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Google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invents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Transformer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architecture</a:t>
            </a:r>
            <a:endParaRPr sz="2400">
              <a:latin typeface="Calibri"/>
              <a:cs typeface="Calibri"/>
            </a:endParaRPr>
          </a:p>
          <a:p>
            <a:pPr marL="779780" lvl="1" indent="-285115">
              <a:lnSpc>
                <a:spcPct val="100000"/>
              </a:lnSpc>
              <a:spcBef>
                <a:spcPts val="595"/>
              </a:spcBef>
              <a:buFont typeface="Trebuchet MS"/>
              <a:buChar char="▪"/>
              <a:tabLst>
                <a:tab pos="779780" algn="l"/>
              </a:tabLst>
            </a:pPr>
            <a:r>
              <a:rPr sz="2400" dirty="0">
                <a:latin typeface="Calibri"/>
                <a:cs typeface="Calibri"/>
              </a:rPr>
              <a:t>2017: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DeepStack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Libratus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defeat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humans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poker</a:t>
            </a:r>
            <a:endParaRPr sz="2400">
              <a:latin typeface="Calibri"/>
              <a:cs typeface="Calibri"/>
            </a:endParaRPr>
          </a:p>
          <a:p>
            <a:pPr marL="779780" lvl="1" indent="-285115">
              <a:lnSpc>
                <a:spcPct val="100000"/>
              </a:lnSpc>
              <a:spcBef>
                <a:spcPts val="600"/>
              </a:spcBef>
              <a:buFont typeface="Trebuchet MS"/>
              <a:buChar char="▪"/>
              <a:tabLst>
                <a:tab pos="779780" algn="l"/>
              </a:tabLst>
            </a:pPr>
            <a:r>
              <a:rPr sz="2400" spc="-10" dirty="0">
                <a:latin typeface="Calibri"/>
                <a:cs typeface="Calibri"/>
              </a:rPr>
              <a:t>2018-</a:t>
            </a:r>
            <a:r>
              <a:rPr sz="2400" dirty="0">
                <a:latin typeface="Calibri"/>
                <a:cs typeface="Calibri"/>
              </a:rPr>
              <a:t>2020: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AlphaFold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predicts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protein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structure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amino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acids</a:t>
            </a:r>
            <a:endParaRPr sz="2400">
              <a:latin typeface="Calibri"/>
              <a:cs typeface="Calibri"/>
            </a:endParaRPr>
          </a:p>
          <a:p>
            <a:pPr marL="779780" lvl="1" indent="-285115">
              <a:lnSpc>
                <a:spcPct val="100000"/>
              </a:lnSpc>
              <a:spcBef>
                <a:spcPts val="595"/>
              </a:spcBef>
              <a:buFont typeface="Trebuchet MS"/>
              <a:buChar char="▪"/>
              <a:tabLst>
                <a:tab pos="779780" algn="l"/>
              </a:tabLst>
            </a:pPr>
            <a:r>
              <a:rPr sz="2400" spc="-10" dirty="0">
                <a:latin typeface="Calibri"/>
                <a:cs typeface="Calibri"/>
              </a:rPr>
              <a:t>2021-</a:t>
            </a:r>
            <a:r>
              <a:rPr sz="2400" dirty="0">
                <a:latin typeface="Calibri"/>
                <a:cs typeface="Calibri"/>
              </a:rPr>
              <a:t>2022: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Modern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text-</a:t>
            </a:r>
            <a:r>
              <a:rPr sz="2400" spc="-20" dirty="0">
                <a:latin typeface="Calibri"/>
                <a:cs typeface="Calibri"/>
              </a:rPr>
              <a:t>to-</a:t>
            </a:r>
            <a:r>
              <a:rPr sz="2400" dirty="0">
                <a:latin typeface="Calibri"/>
                <a:cs typeface="Calibri"/>
              </a:rPr>
              <a:t>image</a:t>
            </a:r>
            <a:r>
              <a:rPr sz="2400" spc="-10" dirty="0">
                <a:latin typeface="Calibri"/>
                <a:cs typeface="Calibri"/>
              </a:rPr>
              <a:t> generation</a:t>
            </a:r>
            <a:endParaRPr sz="2400">
              <a:latin typeface="Calibri"/>
              <a:cs typeface="Calibri"/>
            </a:endParaRPr>
          </a:p>
          <a:p>
            <a:pPr marL="779780" lvl="1" indent="-285115">
              <a:lnSpc>
                <a:spcPct val="100000"/>
              </a:lnSpc>
              <a:spcBef>
                <a:spcPts val="595"/>
              </a:spcBef>
              <a:buFont typeface="Trebuchet MS"/>
              <a:buChar char="▪"/>
              <a:tabLst>
                <a:tab pos="779780" algn="l"/>
              </a:tabLst>
            </a:pPr>
            <a:r>
              <a:rPr sz="2400" dirty="0">
                <a:latin typeface="Calibri"/>
                <a:cs typeface="Calibri"/>
              </a:rPr>
              <a:t>2022: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OpenAI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release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ChatGPT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0889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90" dirty="0"/>
              <a:t> </a:t>
            </a:r>
            <a:r>
              <a:rPr dirty="0"/>
              <a:t>(Short)</a:t>
            </a:r>
            <a:r>
              <a:rPr spc="-90" dirty="0"/>
              <a:t> </a:t>
            </a:r>
            <a:r>
              <a:rPr dirty="0"/>
              <a:t>History</a:t>
            </a:r>
            <a:r>
              <a:rPr spc="-85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spc="-25" dirty="0"/>
              <a:t>AI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017" y="1222471"/>
            <a:ext cx="10278110" cy="180403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925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Notable</a:t>
            </a:r>
            <a:r>
              <a:rPr sz="3200" spc="-1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Failure</a:t>
            </a:r>
            <a:r>
              <a:rPr sz="3200" spc="-9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1</a:t>
            </a:r>
            <a:r>
              <a:rPr sz="3200" spc="-9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-</a:t>
            </a:r>
            <a:r>
              <a:rPr sz="3200" spc="-9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Natural</a:t>
            </a:r>
            <a:r>
              <a:rPr sz="3200" spc="-9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Language</a:t>
            </a:r>
            <a:r>
              <a:rPr sz="3200" spc="-9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Processing</a:t>
            </a:r>
            <a:r>
              <a:rPr sz="3200" spc="-9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Efforts</a:t>
            </a:r>
            <a:endParaRPr sz="3200">
              <a:latin typeface="Calibri"/>
              <a:cs typeface="Calibri"/>
            </a:endParaRPr>
          </a:p>
          <a:p>
            <a:pPr marL="836930" lvl="1" indent="-342265">
              <a:lnSpc>
                <a:spcPct val="100000"/>
              </a:lnSpc>
              <a:spcBef>
                <a:spcPts val="830"/>
              </a:spcBef>
              <a:buFont typeface="Trebuchet MS"/>
              <a:buChar char="▪"/>
              <a:tabLst>
                <a:tab pos="836930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Early</a:t>
            </a:r>
            <a:r>
              <a:rPr sz="3200" spc="-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work</a:t>
            </a:r>
            <a:r>
              <a:rPr sz="3200" spc="-7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during</a:t>
            </a:r>
            <a:r>
              <a:rPr sz="3200" spc="-7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cold</a:t>
            </a:r>
            <a:r>
              <a:rPr sz="3200" spc="-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war</a:t>
            </a:r>
            <a:r>
              <a:rPr sz="3200" spc="-7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to</a:t>
            </a:r>
            <a:r>
              <a:rPr sz="3200" spc="-7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translate</a:t>
            </a:r>
            <a:r>
              <a:rPr sz="3200" spc="-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Russian</a:t>
            </a:r>
            <a:r>
              <a:rPr sz="3200" spc="-7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to</a:t>
            </a:r>
            <a:r>
              <a:rPr sz="3200" spc="-7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English</a:t>
            </a:r>
            <a:endParaRPr sz="3200">
              <a:latin typeface="Calibri"/>
              <a:cs typeface="Calibri"/>
            </a:endParaRPr>
          </a:p>
          <a:p>
            <a:pPr marL="836930" lvl="1" indent="-342265">
              <a:lnSpc>
                <a:spcPct val="100000"/>
              </a:lnSpc>
              <a:spcBef>
                <a:spcPts val="830"/>
              </a:spcBef>
              <a:buFont typeface="Trebuchet MS"/>
              <a:buChar char="▪"/>
              <a:tabLst>
                <a:tab pos="836930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Success</a:t>
            </a:r>
            <a:r>
              <a:rPr sz="32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early</a:t>
            </a:r>
            <a:r>
              <a:rPr sz="32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on</a:t>
            </a:r>
            <a:r>
              <a:rPr sz="32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followed</a:t>
            </a:r>
            <a:r>
              <a:rPr sz="32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by</a:t>
            </a:r>
            <a:r>
              <a:rPr sz="32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reality</a:t>
            </a:r>
            <a:r>
              <a:rPr sz="32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32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serious</a:t>
            </a:r>
            <a:r>
              <a:rPr sz="32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limitations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6558" y="3601435"/>
            <a:ext cx="98901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Trebuchet MS"/>
              <a:buChar char="▪"/>
              <a:tabLst>
                <a:tab pos="3549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Problem:</a:t>
            </a:r>
            <a:r>
              <a:rPr sz="3200" spc="-1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Even</a:t>
            </a:r>
            <a:r>
              <a:rPr sz="3200" spc="-1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simple</a:t>
            </a:r>
            <a:r>
              <a:rPr sz="3200" spc="-1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sentences</a:t>
            </a:r>
            <a:r>
              <a:rPr sz="3200" spc="-1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require</a:t>
            </a:r>
            <a:r>
              <a:rPr sz="3200" spc="-1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world</a:t>
            </a:r>
            <a:r>
              <a:rPr sz="3200" spc="-1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knowledge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6558" y="5680171"/>
            <a:ext cx="102012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Trebuchet MS"/>
              <a:buChar char="▪"/>
              <a:tabLst>
                <a:tab pos="354965" algn="l"/>
              </a:tabLst>
            </a:pPr>
            <a:r>
              <a:rPr sz="3200" spc="-25" dirty="0">
                <a:solidFill>
                  <a:srgbClr val="333399"/>
                </a:solidFill>
                <a:latin typeface="Calibri"/>
                <a:cs typeface="Calibri"/>
              </a:rPr>
              <a:t>Attempted</a:t>
            </a:r>
            <a:r>
              <a:rPr sz="3200" spc="-9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Solution:</a:t>
            </a:r>
            <a:r>
              <a:rPr sz="3200" spc="-9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Capture</a:t>
            </a:r>
            <a:r>
              <a:rPr sz="3200" spc="-9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and</a:t>
            </a:r>
            <a:r>
              <a:rPr sz="3200" spc="-9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embody</a:t>
            </a:r>
            <a:r>
              <a:rPr sz="3200" spc="-9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world</a:t>
            </a:r>
            <a:r>
              <a:rPr sz="3200" spc="-9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knowledge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5325" y="2937813"/>
            <a:ext cx="2452370" cy="738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" marR="5080" indent="-16510">
              <a:lnSpc>
                <a:spcPct val="1299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Out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sight,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out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mind </a:t>
            </a:r>
            <a:r>
              <a:rPr sz="1800" dirty="0">
                <a:latin typeface="Arial MT"/>
                <a:cs typeface="Arial MT"/>
              </a:rPr>
              <a:t>Invisible,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Insanity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61427" y="3016340"/>
            <a:ext cx="4330700" cy="687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" marR="5080" indent="-10160">
              <a:lnSpc>
                <a:spcPct val="1207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spirit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willing,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flesh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weak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Vodka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strong,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meat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rotten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17245" y="4213747"/>
            <a:ext cx="3781425" cy="12547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977265">
              <a:lnSpc>
                <a:spcPts val="2100"/>
              </a:lnSpc>
              <a:spcBef>
                <a:spcPts val="219"/>
              </a:spcBef>
            </a:pPr>
            <a:r>
              <a:rPr sz="1800" dirty="0">
                <a:latin typeface="Arial MT"/>
                <a:cs typeface="Arial MT"/>
              </a:rPr>
              <a:t>Cinderella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attended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ball </a:t>
            </a:r>
            <a:r>
              <a:rPr sz="1800" dirty="0">
                <a:latin typeface="Arial MT"/>
                <a:cs typeface="Arial MT"/>
              </a:rPr>
              <a:t>Cinderella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kicked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ball</a:t>
            </a:r>
            <a:endParaRPr sz="1800" dirty="0">
              <a:latin typeface="Arial MT"/>
              <a:cs typeface="Arial MT"/>
            </a:endParaRPr>
          </a:p>
          <a:p>
            <a:pPr marL="58419" marR="5080">
              <a:lnSpc>
                <a:spcPts val="2100"/>
              </a:lnSpc>
              <a:spcBef>
                <a:spcPts val="1220"/>
              </a:spcBef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house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was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built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workman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house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was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built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river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72125" y="4220097"/>
            <a:ext cx="5692775" cy="12547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soldiers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shot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prisoners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saw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several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fall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soldiers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shot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prisoners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saw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several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reload</a:t>
            </a:r>
            <a:endParaRPr sz="1800" dirty="0">
              <a:latin typeface="Arial MT"/>
              <a:cs typeface="Arial MT"/>
            </a:endParaRPr>
          </a:p>
          <a:p>
            <a:pPr marL="12700" marR="3549650">
              <a:lnSpc>
                <a:spcPts val="2100"/>
              </a:lnSpc>
              <a:spcBef>
                <a:spcPts val="1220"/>
              </a:spcBef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box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box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pen</a:t>
            </a:r>
            <a:endParaRPr sz="1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0889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90" dirty="0"/>
              <a:t> </a:t>
            </a:r>
            <a:r>
              <a:rPr dirty="0"/>
              <a:t>(Short)</a:t>
            </a:r>
            <a:r>
              <a:rPr spc="-90" dirty="0"/>
              <a:t> </a:t>
            </a:r>
            <a:r>
              <a:rPr dirty="0"/>
              <a:t>History</a:t>
            </a:r>
            <a:r>
              <a:rPr spc="-85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spc="-25" dirty="0"/>
              <a:t>AI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017" y="1222471"/>
            <a:ext cx="11049635" cy="453517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925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Notable</a:t>
            </a:r>
            <a:r>
              <a:rPr sz="3200" spc="-6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Failure</a:t>
            </a:r>
            <a:r>
              <a:rPr sz="32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2</a:t>
            </a:r>
            <a:r>
              <a:rPr sz="3200" spc="-6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-</a:t>
            </a:r>
            <a:r>
              <a:rPr sz="32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Perceptrons</a:t>
            </a:r>
            <a:endParaRPr sz="3200" dirty="0">
              <a:latin typeface="Calibri"/>
              <a:cs typeface="Calibri"/>
            </a:endParaRPr>
          </a:p>
          <a:p>
            <a:pPr marL="836930" lvl="1" indent="-342265">
              <a:lnSpc>
                <a:spcPct val="100000"/>
              </a:lnSpc>
              <a:spcBef>
                <a:spcPts val="830"/>
              </a:spcBef>
              <a:buFont typeface="Trebuchet MS"/>
              <a:buChar char="▪"/>
              <a:tabLst>
                <a:tab pos="836930" algn="l"/>
              </a:tabLst>
            </a:pPr>
            <a:r>
              <a:rPr sz="3200" spc="-20" dirty="0">
                <a:solidFill>
                  <a:srgbClr val="333399"/>
                </a:solidFill>
                <a:latin typeface="Calibri"/>
                <a:cs typeface="Calibri"/>
              </a:rPr>
              <a:t>Rosenblatt’s</a:t>
            </a:r>
            <a:r>
              <a:rPr sz="3200" spc="-1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two</a:t>
            </a:r>
            <a:r>
              <a:rPr sz="3200" spc="-10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layer</a:t>
            </a:r>
            <a:r>
              <a:rPr sz="3200" spc="-10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neural</a:t>
            </a:r>
            <a:r>
              <a:rPr sz="3200" spc="-10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333399"/>
                </a:solidFill>
                <a:latin typeface="Calibri"/>
                <a:cs typeface="Calibri"/>
              </a:rPr>
              <a:t>nets</a:t>
            </a:r>
            <a:endParaRPr sz="3200" dirty="0">
              <a:latin typeface="Calibri"/>
              <a:cs typeface="Calibri"/>
            </a:endParaRPr>
          </a:p>
          <a:p>
            <a:pPr marL="1293495" lvl="2" indent="-341630">
              <a:lnSpc>
                <a:spcPct val="100000"/>
              </a:lnSpc>
              <a:spcBef>
                <a:spcPts val="1019"/>
              </a:spcBef>
              <a:buClr>
                <a:srgbClr val="333399"/>
              </a:buClr>
              <a:buFont typeface="Trebuchet MS"/>
              <a:buChar char="▪"/>
              <a:tabLst>
                <a:tab pos="1293495" algn="l"/>
              </a:tabLst>
            </a:pPr>
            <a:r>
              <a:rPr sz="3000" dirty="0">
                <a:latin typeface="Calibri"/>
                <a:cs typeface="Calibri"/>
              </a:rPr>
              <a:t>Belief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was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that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they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could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learn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logic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operations</a:t>
            </a:r>
            <a:endParaRPr sz="3000" dirty="0">
              <a:latin typeface="Calibri"/>
              <a:cs typeface="Calibri"/>
            </a:endParaRPr>
          </a:p>
          <a:p>
            <a:pPr marL="836930" lvl="1" indent="-342265">
              <a:lnSpc>
                <a:spcPct val="100000"/>
              </a:lnSpc>
              <a:spcBef>
                <a:spcPts val="775"/>
              </a:spcBef>
              <a:buFont typeface="Trebuchet MS"/>
              <a:buChar char="▪"/>
              <a:tabLst>
                <a:tab pos="836930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Minsky</a:t>
            </a:r>
            <a:r>
              <a:rPr sz="3200" spc="-8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and</a:t>
            </a:r>
            <a:r>
              <a:rPr sz="3200" spc="-8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Papert</a:t>
            </a:r>
            <a:r>
              <a:rPr sz="3200" spc="-8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showed</a:t>
            </a:r>
            <a:r>
              <a:rPr sz="3200" spc="-8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that</a:t>
            </a:r>
            <a:r>
              <a:rPr sz="3200" spc="-8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they</a:t>
            </a:r>
            <a:r>
              <a:rPr sz="3200" spc="-8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couldn’t</a:t>
            </a:r>
            <a:r>
              <a:rPr sz="3200" spc="-8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even</a:t>
            </a:r>
            <a:r>
              <a:rPr sz="3200" spc="-8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solve</a:t>
            </a:r>
            <a:r>
              <a:rPr sz="3200" spc="-8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333399"/>
                </a:solidFill>
                <a:latin typeface="Calibri"/>
                <a:cs typeface="Calibri"/>
              </a:rPr>
              <a:t>XOR</a:t>
            </a:r>
            <a:endParaRPr sz="3200" dirty="0">
              <a:latin typeface="Calibri"/>
              <a:cs typeface="Calibri"/>
            </a:endParaRPr>
          </a:p>
          <a:p>
            <a:pPr marL="1293495" marR="30480" lvl="2" indent="-341630">
              <a:lnSpc>
                <a:spcPct val="105600"/>
              </a:lnSpc>
              <a:spcBef>
                <a:spcPts val="819"/>
              </a:spcBef>
              <a:buClr>
                <a:srgbClr val="333399"/>
              </a:buClr>
              <a:buFont typeface="Trebuchet MS"/>
              <a:buChar char="▪"/>
              <a:tabLst>
                <a:tab pos="1294765" algn="l"/>
              </a:tabLst>
            </a:pPr>
            <a:r>
              <a:rPr sz="3000" dirty="0">
                <a:latin typeface="Calibri"/>
                <a:cs typeface="Calibri"/>
              </a:rPr>
              <a:t>No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mathematical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way</a:t>
            </a:r>
            <a:r>
              <a:rPr sz="3000" spc="-7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to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reflect</a:t>
            </a:r>
            <a:r>
              <a:rPr sz="3000" spc="-7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that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one</a:t>
            </a:r>
            <a:r>
              <a:rPr sz="3000" spc="-7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input’s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contribution</a:t>
            </a:r>
            <a:r>
              <a:rPr sz="3000" spc="-70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is 	</a:t>
            </a:r>
            <a:r>
              <a:rPr sz="3000" dirty="0">
                <a:latin typeface="Calibri"/>
                <a:cs typeface="Calibri"/>
              </a:rPr>
              <a:t>greater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than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that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of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two: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X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!&gt;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(X+Y)</a:t>
            </a:r>
            <a:endParaRPr sz="3000" dirty="0">
              <a:latin typeface="Calibri"/>
              <a:cs typeface="Calibri"/>
            </a:endParaRPr>
          </a:p>
          <a:p>
            <a:pPr marL="837565" marR="503555" lvl="1" indent="-342900">
              <a:lnSpc>
                <a:spcPct val="101600"/>
              </a:lnSpc>
              <a:spcBef>
                <a:spcPts val="715"/>
              </a:spcBef>
              <a:buFont typeface="Trebuchet MS"/>
              <a:buChar char="▪"/>
              <a:tabLst>
                <a:tab pos="8375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Solution:</a:t>
            </a:r>
            <a:r>
              <a:rPr sz="3200" spc="-9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Add</a:t>
            </a:r>
            <a:r>
              <a:rPr sz="3200" spc="-9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hidden</a:t>
            </a:r>
            <a:r>
              <a:rPr sz="3200" spc="-9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layer</a:t>
            </a:r>
            <a:r>
              <a:rPr sz="3200" spc="-9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between</a:t>
            </a:r>
            <a:r>
              <a:rPr sz="3200" spc="-9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input</a:t>
            </a:r>
            <a:r>
              <a:rPr sz="3200" spc="-9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layer</a:t>
            </a:r>
            <a:r>
              <a:rPr sz="3200" spc="-9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and</a:t>
            </a:r>
            <a:r>
              <a:rPr sz="3200" spc="-9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output layer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08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75" dirty="0"/>
              <a:t> </a:t>
            </a:r>
            <a:r>
              <a:rPr dirty="0"/>
              <a:t>Can</a:t>
            </a:r>
            <a:r>
              <a:rPr spc="-75" dirty="0"/>
              <a:t> </a:t>
            </a:r>
            <a:r>
              <a:rPr dirty="0"/>
              <a:t>AI</a:t>
            </a:r>
            <a:r>
              <a:rPr spc="-75" dirty="0"/>
              <a:t> </a:t>
            </a:r>
            <a:r>
              <a:rPr spc="-25" dirty="0"/>
              <a:t>Do?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16559">
              <a:lnSpc>
                <a:spcPct val="121100"/>
              </a:lnSpc>
              <a:spcBef>
                <a:spcPts val="95"/>
              </a:spcBef>
            </a:pPr>
            <a:r>
              <a:rPr b="1" dirty="0">
                <a:latin typeface="Calibri"/>
                <a:cs typeface="Calibri"/>
              </a:rPr>
              <a:t>Quiz:</a:t>
            </a:r>
            <a:r>
              <a:rPr b="1" spc="-30" dirty="0">
                <a:latin typeface="Calibri"/>
                <a:cs typeface="Calibri"/>
              </a:rPr>
              <a:t> </a:t>
            </a:r>
            <a:r>
              <a:rPr dirty="0"/>
              <a:t>Which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following</a:t>
            </a:r>
            <a:r>
              <a:rPr spc="-20" dirty="0"/>
              <a:t> </a:t>
            </a:r>
            <a:r>
              <a:rPr dirty="0"/>
              <a:t>can</a:t>
            </a:r>
            <a:r>
              <a:rPr spc="-15" dirty="0"/>
              <a:t> </a:t>
            </a:r>
            <a:r>
              <a:rPr dirty="0"/>
              <a:t>be</a:t>
            </a:r>
            <a:r>
              <a:rPr spc="-20" dirty="0"/>
              <a:t> </a:t>
            </a:r>
            <a:r>
              <a:rPr dirty="0"/>
              <a:t>done</a:t>
            </a:r>
            <a:r>
              <a:rPr spc="-15" dirty="0"/>
              <a:t> </a:t>
            </a:r>
            <a:r>
              <a:rPr dirty="0"/>
              <a:t>at</a:t>
            </a:r>
            <a:r>
              <a:rPr spc="-15" dirty="0"/>
              <a:t> </a:t>
            </a:r>
            <a:r>
              <a:rPr spc="-10" dirty="0"/>
              <a:t>present? </a:t>
            </a:r>
            <a:r>
              <a:rPr dirty="0"/>
              <a:t>Win</a:t>
            </a:r>
            <a:r>
              <a:rPr spc="-30" dirty="0"/>
              <a:t> </a:t>
            </a:r>
            <a:r>
              <a:rPr dirty="0"/>
              <a:t>against</a:t>
            </a:r>
            <a:r>
              <a:rPr spc="-30" dirty="0"/>
              <a:t> </a:t>
            </a:r>
            <a:r>
              <a:rPr dirty="0"/>
              <a:t>any</a:t>
            </a:r>
            <a:r>
              <a:rPr spc="-25" dirty="0"/>
              <a:t> </a:t>
            </a:r>
            <a:r>
              <a:rPr dirty="0"/>
              <a:t>human</a:t>
            </a:r>
            <a:r>
              <a:rPr spc="-30" dirty="0"/>
              <a:t> </a:t>
            </a:r>
            <a:r>
              <a:rPr dirty="0"/>
              <a:t>at</a:t>
            </a:r>
            <a:r>
              <a:rPr spc="-30" dirty="0"/>
              <a:t> </a:t>
            </a:r>
            <a:r>
              <a:rPr spc="-10" dirty="0"/>
              <a:t>chess?</a:t>
            </a:r>
          </a:p>
          <a:p>
            <a:pPr marL="12700" marR="1873885">
              <a:lnSpc>
                <a:spcPct val="121100"/>
              </a:lnSpc>
            </a:pPr>
            <a:r>
              <a:rPr dirty="0"/>
              <a:t>Win</a:t>
            </a:r>
            <a:r>
              <a:rPr spc="-25" dirty="0"/>
              <a:t> </a:t>
            </a:r>
            <a:r>
              <a:rPr dirty="0"/>
              <a:t>against</a:t>
            </a:r>
            <a:r>
              <a:rPr spc="-2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best</a:t>
            </a:r>
            <a:r>
              <a:rPr spc="-25" dirty="0"/>
              <a:t> </a:t>
            </a:r>
            <a:r>
              <a:rPr dirty="0"/>
              <a:t>humans</a:t>
            </a:r>
            <a:r>
              <a:rPr spc="-25" dirty="0"/>
              <a:t> </a:t>
            </a:r>
            <a:r>
              <a:rPr dirty="0"/>
              <a:t>at</a:t>
            </a:r>
            <a:r>
              <a:rPr spc="-25" dirty="0"/>
              <a:t> Go? </a:t>
            </a:r>
            <a:r>
              <a:rPr dirty="0"/>
              <a:t>Play</a:t>
            </a:r>
            <a:r>
              <a:rPr spc="-3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decent</a:t>
            </a:r>
            <a:r>
              <a:rPr spc="-25" dirty="0"/>
              <a:t> </a:t>
            </a:r>
            <a:r>
              <a:rPr dirty="0"/>
              <a:t>game</a:t>
            </a:r>
            <a:r>
              <a:rPr spc="-2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10" dirty="0"/>
              <a:t>tennis?</a:t>
            </a:r>
          </a:p>
          <a:p>
            <a:pPr marL="12700" marR="1776095">
              <a:lnSpc>
                <a:spcPct val="121100"/>
              </a:lnSpc>
            </a:pPr>
            <a:r>
              <a:rPr dirty="0"/>
              <a:t>Unload</a:t>
            </a:r>
            <a:r>
              <a:rPr spc="-35" dirty="0"/>
              <a:t> </a:t>
            </a:r>
            <a:r>
              <a:rPr dirty="0"/>
              <a:t>any</a:t>
            </a:r>
            <a:r>
              <a:rPr spc="-35" dirty="0"/>
              <a:t> </a:t>
            </a:r>
            <a:r>
              <a:rPr dirty="0"/>
              <a:t>dishwasher</a:t>
            </a:r>
            <a:r>
              <a:rPr spc="-35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any</a:t>
            </a:r>
            <a:r>
              <a:rPr spc="-35" dirty="0"/>
              <a:t> </a:t>
            </a:r>
            <a:r>
              <a:rPr spc="-20" dirty="0"/>
              <a:t>home? </a:t>
            </a:r>
            <a:r>
              <a:rPr dirty="0"/>
              <a:t>Drive</a:t>
            </a:r>
            <a:r>
              <a:rPr spc="-40" dirty="0"/>
              <a:t> </a:t>
            </a:r>
            <a:r>
              <a:rPr dirty="0"/>
              <a:t>safely</a:t>
            </a:r>
            <a:r>
              <a:rPr spc="-35" dirty="0"/>
              <a:t> </a:t>
            </a:r>
            <a:r>
              <a:rPr dirty="0"/>
              <a:t>along</a:t>
            </a:r>
            <a:r>
              <a:rPr spc="-35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spc="-10" dirty="0"/>
              <a:t>highway?</a:t>
            </a:r>
          </a:p>
          <a:p>
            <a:pPr marL="12700" marR="1132205">
              <a:lnSpc>
                <a:spcPct val="121100"/>
              </a:lnSpc>
            </a:pPr>
            <a:r>
              <a:rPr dirty="0"/>
              <a:t>Drive</a:t>
            </a:r>
            <a:r>
              <a:rPr spc="-40" dirty="0"/>
              <a:t> </a:t>
            </a:r>
            <a:r>
              <a:rPr dirty="0"/>
              <a:t>safely</a:t>
            </a:r>
            <a:r>
              <a:rPr spc="-40" dirty="0"/>
              <a:t> </a:t>
            </a:r>
            <a:r>
              <a:rPr dirty="0"/>
              <a:t>along</a:t>
            </a:r>
            <a:r>
              <a:rPr spc="-40" dirty="0"/>
              <a:t> </a:t>
            </a:r>
            <a:r>
              <a:rPr dirty="0"/>
              <a:t>streets</a:t>
            </a:r>
            <a:r>
              <a:rPr spc="-40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San</a:t>
            </a:r>
            <a:r>
              <a:rPr spc="-40" dirty="0"/>
              <a:t> </a:t>
            </a:r>
            <a:r>
              <a:rPr spc="-10" dirty="0"/>
              <a:t>Francisco? </a:t>
            </a:r>
            <a:r>
              <a:rPr dirty="0"/>
              <a:t>Buy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week's</a:t>
            </a:r>
            <a:r>
              <a:rPr spc="-25" dirty="0"/>
              <a:t> </a:t>
            </a:r>
            <a:r>
              <a:rPr dirty="0"/>
              <a:t>worth</a:t>
            </a:r>
            <a:r>
              <a:rPr spc="-2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groceries</a:t>
            </a:r>
            <a:r>
              <a:rPr spc="-25" dirty="0"/>
              <a:t> </a:t>
            </a:r>
            <a:r>
              <a:rPr dirty="0"/>
              <a:t>on</a:t>
            </a:r>
            <a:r>
              <a:rPr spc="-2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spc="-20" dirty="0"/>
              <a:t>web?</a:t>
            </a:r>
          </a:p>
          <a:p>
            <a:pPr marL="12700" marR="655320" algn="just">
              <a:lnSpc>
                <a:spcPct val="121100"/>
              </a:lnSpc>
            </a:pPr>
            <a:r>
              <a:rPr dirty="0"/>
              <a:t>Buy</a:t>
            </a:r>
            <a:r>
              <a:rPr spc="-3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week's</a:t>
            </a:r>
            <a:r>
              <a:rPr spc="-30" dirty="0"/>
              <a:t> </a:t>
            </a:r>
            <a:r>
              <a:rPr dirty="0"/>
              <a:t>worth</a:t>
            </a:r>
            <a:r>
              <a:rPr spc="-2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groceries</a:t>
            </a:r>
            <a:r>
              <a:rPr spc="-25" dirty="0"/>
              <a:t> </a:t>
            </a:r>
            <a:r>
              <a:rPr dirty="0"/>
              <a:t>at</a:t>
            </a:r>
            <a:r>
              <a:rPr spc="-30" dirty="0"/>
              <a:t> </a:t>
            </a:r>
            <a:r>
              <a:rPr spc="-10" dirty="0"/>
              <a:t>Berkeley</a:t>
            </a:r>
            <a:r>
              <a:rPr spc="-25" dirty="0"/>
              <a:t> </a:t>
            </a:r>
            <a:r>
              <a:rPr spc="-10" dirty="0"/>
              <a:t>Bowl? </a:t>
            </a:r>
            <a:r>
              <a:rPr dirty="0"/>
              <a:t>Discover</a:t>
            </a:r>
            <a:r>
              <a:rPr spc="-45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dirty="0"/>
              <a:t>prove</a:t>
            </a:r>
            <a:r>
              <a:rPr spc="-45" dirty="0"/>
              <a:t> </a:t>
            </a:r>
            <a:r>
              <a:rPr dirty="0"/>
              <a:t>a</a:t>
            </a:r>
            <a:r>
              <a:rPr spc="-40" dirty="0"/>
              <a:t> </a:t>
            </a:r>
            <a:r>
              <a:rPr dirty="0"/>
              <a:t>new</a:t>
            </a:r>
            <a:r>
              <a:rPr spc="-45" dirty="0"/>
              <a:t> </a:t>
            </a:r>
            <a:r>
              <a:rPr dirty="0"/>
              <a:t>mathematical</a:t>
            </a:r>
            <a:r>
              <a:rPr spc="-40" dirty="0"/>
              <a:t> </a:t>
            </a:r>
            <a:r>
              <a:rPr spc="-10" dirty="0"/>
              <a:t>theorem? Perform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surgical</a:t>
            </a:r>
            <a:r>
              <a:rPr spc="-25" dirty="0"/>
              <a:t> </a:t>
            </a:r>
            <a:r>
              <a:rPr spc="-10" dirty="0"/>
              <a:t>operation?</a:t>
            </a:r>
          </a:p>
          <a:p>
            <a:pPr marL="12700" marR="5080">
              <a:lnSpc>
                <a:spcPct val="121100"/>
              </a:lnSpc>
            </a:pPr>
            <a:r>
              <a:rPr spc="-20" dirty="0"/>
              <a:t>Translate</a:t>
            </a:r>
            <a:r>
              <a:rPr spc="-35" dirty="0"/>
              <a:t> </a:t>
            </a:r>
            <a:r>
              <a:rPr dirty="0"/>
              <a:t>spoken</a:t>
            </a:r>
            <a:r>
              <a:rPr spc="-35" dirty="0"/>
              <a:t> </a:t>
            </a:r>
            <a:r>
              <a:rPr dirty="0"/>
              <a:t>Chinese</a:t>
            </a:r>
            <a:r>
              <a:rPr spc="-35" dirty="0"/>
              <a:t> </a:t>
            </a:r>
            <a:r>
              <a:rPr dirty="0"/>
              <a:t>into</a:t>
            </a:r>
            <a:r>
              <a:rPr spc="-35" dirty="0"/>
              <a:t> </a:t>
            </a:r>
            <a:r>
              <a:rPr dirty="0"/>
              <a:t>spoken</a:t>
            </a:r>
            <a:r>
              <a:rPr spc="-35" dirty="0"/>
              <a:t> </a:t>
            </a:r>
            <a:r>
              <a:rPr dirty="0"/>
              <a:t>English</a:t>
            </a:r>
            <a:r>
              <a:rPr spc="-30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real</a:t>
            </a:r>
            <a:r>
              <a:rPr spc="-35" dirty="0"/>
              <a:t> </a:t>
            </a:r>
            <a:r>
              <a:rPr spc="-10" dirty="0"/>
              <a:t>time? </a:t>
            </a:r>
            <a:r>
              <a:rPr dirty="0"/>
              <a:t>Win</a:t>
            </a:r>
            <a:r>
              <a:rPr spc="-5" dirty="0"/>
              <a:t> </a:t>
            </a:r>
            <a:r>
              <a:rPr dirty="0"/>
              <a:t>an</a:t>
            </a:r>
            <a:r>
              <a:rPr spc="-5" dirty="0"/>
              <a:t> </a:t>
            </a:r>
            <a:r>
              <a:rPr dirty="0"/>
              <a:t>art</a:t>
            </a:r>
            <a:r>
              <a:rPr spc="-5" dirty="0"/>
              <a:t> </a:t>
            </a:r>
            <a:r>
              <a:rPr spc="-10" dirty="0"/>
              <a:t>competition?</a:t>
            </a:r>
          </a:p>
          <a:p>
            <a:pPr marL="12700" marR="1993900">
              <a:lnSpc>
                <a:spcPct val="121100"/>
              </a:lnSpc>
            </a:pPr>
            <a:r>
              <a:rPr dirty="0"/>
              <a:t>Write</a:t>
            </a:r>
            <a:r>
              <a:rPr spc="-55" dirty="0"/>
              <a:t> </a:t>
            </a:r>
            <a:r>
              <a:rPr dirty="0"/>
              <a:t>an</a:t>
            </a:r>
            <a:r>
              <a:rPr spc="-50" dirty="0"/>
              <a:t> </a:t>
            </a:r>
            <a:r>
              <a:rPr dirty="0"/>
              <a:t>intentionally</a:t>
            </a:r>
            <a:r>
              <a:rPr spc="-50" dirty="0"/>
              <a:t> </a:t>
            </a:r>
            <a:r>
              <a:rPr dirty="0"/>
              <a:t>funny</a:t>
            </a:r>
            <a:r>
              <a:rPr spc="-50" dirty="0"/>
              <a:t> </a:t>
            </a:r>
            <a:r>
              <a:rPr spc="-10" dirty="0"/>
              <a:t>story? </a:t>
            </a:r>
            <a:r>
              <a:rPr dirty="0"/>
              <a:t>Construct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spc="-10" dirty="0"/>
              <a:t>building?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67550" y="1754396"/>
            <a:ext cx="329565" cy="240029"/>
            <a:chOff x="467550" y="1754396"/>
            <a:chExt cx="329565" cy="240029"/>
          </a:xfrm>
        </p:grpSpPr>
        <p:sp>
          <p:nvSpPr>
            <p:cNvPr id="5" name="object 5"/>
            <p:cNvSpPr/>
            <p:nvPr/>
          </p:nvSpPr>
          <p:spPr>
            <a:xfrm>
              <a:off x="472312" y="1759159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0" y="81528"/>
                  </a:moveTo>
                  <a:lnTo>
                    <a:pt x="99267" y="230198"/>
                  </a:lnTo>
                  <a:lnTo>
                    <a:pt x="175813" y="150268"/>
                  </a:lnTo>
                  <a:lnTo>
                    <a:pt x="110870" y="150268"/>
                  </a:lnTo>
                  <a:lnTo>
                    <a:pt x="0" y="81528"/>
                  </a:lnTo>
                  <a:close/>
                </a:path>
                <a:path w="320040" h="230505">
                  <a:moveTo>
                    <a:pt x="319719" y="0"/>
                  </a:moveTo>
                  <a:lnTo>
                    <a:pt x="110870" y="150268"/>
                  </a:lnTo>
                  <a:lnTo>
                    <a:pt x="175813" y="150268"/>
                  </a:lnTo>
                  <a:lnTo>
                    <a:pt x="319719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2312" y="1759159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70553" y="2101808"/>
            <a:ext cx="329565" cy="240029"/>
            <a:chOff x="470553" y="2101808"/>
            <a:chExt cx="329565" cy="240029"/>
          </a:xfrm>
        </p:grpSpPr>
        <p:sp>
          <p:nvSpPr>
            <p:cNvPr id="8" name="object 8"/>
            <p:cNvSpPr/>
            <p:nvPr/>
          </p:nvSpPr>
          <p:spPr>
            <a:xfrm>
              <a:off x="475316" y="2106570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0" y="81528"/>
                  </a:moveTo>
                  <a:lnTo>
                    <a:pt x="99267" y="230198"/>
                  </a:lnTo>
                  <a:lnTo>
                    <a:pt x="175812" y="150268"/>
                  </a:lnTo>
                  <a:lnTo>
                    <a:pt x="110870" y="150268"/>
                  </a:lnTo>
                  <a:lnTo>
                    <a:pt x="0" y="81528"/>
                  </a:lnTo>
                  <a:close/>
                </a:path>
                <a:path w="320040" h="230505">
                  <a:moveTo>
                    <a:pt x="319718" y="0"/>
                  </a:moveTo>
                  <a:lnTo>
                    <a:pt x="110870" y="150268"/>
                  </a:lnTo>
                  <a:lnTo>
                    <a:pt x="175812" y="150268"/>
                  </a:lnTo>
                  <a:lnTo>
                    <a:pt x="319718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5316" y="2106570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2471" y="2470956"/>
            <a:ext cx="3775295" cy="267871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08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75" dirty="0"/>
              <a:t> </a:t>
            </a:r>
            <a:r>
              <a:rPr dirty="0"/>
              <a:t>Can</a:t>
            </a:r>
            <a:r>
              <a:rPr spc="-75" dirty="0"/>
              <a:t> </a:t>
            </a:r>
            <a:r>
              <a:rPr dirty="0"/>
              <a:t>AI</a:t>
            </a:r>
            <a:r>
              <a:rPr spc="-75" dirty="0"/>
              <a:t> </a:t>
            </a:r>
            <a:r>
              <a:rPr spc="-25" dirty="0"/>
              <a:t>Do?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16559">
              <a:lnSpc>
                <a:spcPct val="121100"/>
              </a:lnSpc>
              <a:spcBef>
                <a:spcPts val="95"/>
              </a:spcBef>
            </a:pPr>
            <a:r>
              <a:rPr b="1" dirty="0">
                <a:latin typeface="Calibri"/>
                <a:cs typeface="Calibri"/>
              </a:rPr>
              <a:t>Quiz:</a:t>
            </a:r>
            <a:r>
              <a:rPr b="1" spc="-30" dirty="0">
                <a:latin typeface="Calibri"/>
                <a:cs typeface="Calibri"/>
              </a:rPr>
              <a:t> </a:t>
            </a:r>
            <a:r>
              <a:rPr dirty="0"/>
              <a:t>Which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following</a:t>
            </a:r>
            <a:r>
              <a:rPr spc="-20" dirty="0"/>
              <a:t> </a:t>
            </a:r>
            <a:r>
              <a:rPr dirty="0"/>
              <a:t>can</a:t>
            </a:r>
            <a:r>
              <a:rPr spc="-15" dirty="0"/>
              <a:t> </a:t>
            </a:r>
            <a:r>
              <a:rPr dirty="0"/>
              <a:t>be</a:t>
            </a:r>
            <a:r>
              <a:rPr spc="-20" dirty="0"/>
              <a:t> </a:t>
            </a:r>
            <a:r>
              <a:rPr dirty="0"/>
              <a:t>done</a:t>
            </a:r>
            <a:r>
              <a:rPr spc="-15" dirty="0"/>
              <a:t> </a:t>
            </a:r>
            <a:r>
              <a:rPr dirty="0"/>
              <a:t>at</a:t>
            </a:r>
            <a:r>
              <a:rPr spc="-15" dirty="0"/>
              <a:t> </a:t>
            </a:r>
            <a:r>
              <a:rPr spc="-10" dirty="0"/>
              <a:t>present? </a:t>
            </a:r>
            <a:r>
              <a:rPr dirty="0"/>
              <a:t>Win</a:t>
            </a:r>
            <a:r>
              <a:rPr spc="-30" dirty="0"/>
              <a:t> </a:t>
            </a:r>
            <a:r>
              <a:rPr dirty="0"/>
              <a:t>against</a:t>
            </a:r>
            <a:r>
              <a:rPr spc="-30" dirty="0"/>
              <a:t> </a:t>
            </a:r>
            <a:r>
              <a:rPr dirty="0"/>
              <a:t>any</a:t>
            </a:r>
            <a:r>
              <a:rPr spc="-25" dirty="0"/>
              <a:t> </a:t>
            </a:r>
            <a:r>
              <a:rPr dirty="0"/>
              <a:t>human</a:t>
            </a:r>
            <a:r>
              <a:rPr spc="-30" dirty="0"/>
              <a:t> </a:t>
            </a:r>
            <a:r>
              <a:rPr dirty="0"/>
              <a:t>at</a:t>
            </a:r>
            <a:r>
              <a:rPr spc="-30" dirty="0"/>
              <a:t> </a:t>
            </a:r>
            <a:r>
              <a:rPr spc="-10" dirty="0"/>
              <a:t>chess?</a:t>
            </a:r>
          </a:p>
          <a:p>
            <a:pPr marL="12700" marR="1873885">
              <a:lnSpc>
                <a:spcPct val="121100"/>
              </a:lnSpc>
            </a:pPr>
            <a:r>
              <a:rPr dirty="0"/>
              <a:t>Win</a:t>
            </a:r>
            <a:r>
              <a:rPr spc="-25" dirty="0"/>
              <a:t> </a:t>
            </a:r>
            <a:r>
              <a:rPr dirty="0"/>
              <a:t>against</a:t>
            </a:r>
            <a:r>
              <a:rPr spc="-2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best</a:t>
            </a:r>
            <a:r>
              <a:rPr spc="-25" dirty="0"/>
              <a:t> </a:t>
            </a:r>
            <a:r>
              <a:rPr dirty="0"/>
              <a:t>humans</a:t>
            </a:r>
            <a:r>
              <a:rPr spc="-25" dirty="0"/>
              <a:t> </a:t>
            </a:r>
            <a:r>
              <a:rPr dirty="0"/>
              <a:t>at</a:t>
            </a:r>
            <a:r>
              <a:rPr spc="-25" dirty="0"/>
              <a:t> Go? </a:t>
            </a:r>
            <a:r>
              <a:rPr dirty="0"/>
              <a:t>Play</a:t>
            </a:r>
            <a:r>
              <a:rPr spc="-3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decent</a:t>
            </a:r>
            <a:r>
              <a:rPr spc="-25" dirty="0"/>
              <a:t> </a:t>
            </a:r>
            <a:r>
              <a:rPr dirty="0"/>
              <a:t>game</a:t>
            </a:r>
            <a:r>
              <a:rPr spc="-2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10" dirty="0"/>
              <a:t>tennis?</a:t>
            </a:r>
          </a:p>
          <a:p>
            <a:pPr marL="12700" marR="1776095">
              <a:lnSpc>
                <a:spcPct val="121100"/>
              </a:lnSpc>
            </a:pPr>
            <a:r>
              <a:rPr dirty="0"/>
              <a:t>Unload</a:t>
            </a:r>
            <a:r>
              <a:rPr spc="-35" dirty="0"/>
              <a:t> </a:t>
            </a:r>
            <a:r>
              <a:rPr dirty="0"/>
              <a:t>any</a:t>
            </a:r>
            <a:r>
              <a:rPr spc="-35" dirty="0"/>
              <a:t> </a:t>
            </a:r>
            <a:r>
              <a:rPr dirty="0"/>
              <a:t>dishwasher</a:t>
            </a:r>
            <a:r>
              <a:rPr spc="-35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any</a:t>
            </a:r>
            <a:r>
              <a:rPr spc="-35" dirty="0"/>
              <a:t> </a:t>
            </a:r>
            <a:r>
              <a:rPr spc="-20" dirty="0"/>
              <a:t>home? </a:t>
            </a:r>
            <a:r>
              <a:rPr dirty="0"/>
              <a:t>Drive</a:t>
            </a:r>
            <a:r>
              <a:rPr spc="-40" dirty="0"/>
              <a:t> </a:t>
            </a:r>
            <a:r>
              <a:rPr dirty="0"/>
              <a:t>safely</a:t>
            </a:r>
            <a:r>
              <a:rPr spc="-35" dirty="0"/>
              <a:t> </a:t>
            </a:r>
            <a:r>
              <a:rPr dirty="0"/>
              <a:t>along</a:t>
            </a:r>
            <a:r>
              <a:rPr spc="-35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spc="-10" dirty="0"/>
              <a:t>highway?</a:t>
            </a:r>
          </a:p>
          <a:p>
            <a:pPr marL="12700" marR="1132205">
              <a:lnSpc>
                <a:spcPct val="121100"/>
              </a:lnSpc>
            </a:pPr>
            <a:r>
              <a:rPr dirty="0"/>
              <a:t>Drive</a:t>
            </a:r>
            <a:r>
              <a:rPr spc="-40" dirty="0"/>
              <a:t> </a:t>
            </a:r>
            <a:r>
              <a:rPr dirty="0"/>
              <a:t>safely</a:t>
            </a:r>
            <a:r>
              <a:rPr spc="-40" dirty="0"/>
              <a:t> </a:t>
            </a:r>
            <a:r>
              <a:rPr dirty="0"/>
              <a:t>along</a:t>
            </a:r>
            <a:r>
              <a:rPr spc="-40" dirty="0"/>
              <a:t> </a:t>
            </a:r>
            <a:r>
              <a:rPr dirty="0"/>
              <a:t>streets</a:t>
            </a:r>
            <a:r>
              <a:rPr spc="-40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San</a:t>
            </a:r>
            <a:r>
              <a:rPr spc="-40" dirty="0"/>
              <a:t> </a:t>
            </a:r>
            <a:r>
              <a:rPr spc="-10" dirty="0"/>
              <a:t>Francisco? </a:t>
            </a:r>
            <a:r>
              <a:rPr dirty="0"/>
              <a:t>Buy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week's</a:t>
            </a:r>
            <a:r>
              <a:rPr spc="-25" dirty="0"/>
              <a:t> </a:t>
            </a:r>
            <a:r>
              <a:rPr dirty="0"/>
              <a:t>worth</a:t>
            </a:r>
            <a:r>
              <a:rPr spc="-2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groceries</a:t>
            </a:r>
            <a:r>
              <a:rPr spc="-25" dirty="0"/>
              <a:t> </a:t>
            </a:r>
            <a:r>
              <a:rPr dirty="0"/>
              <a:t>on</a:t>
            </a:r>
            <a:r>
              <a:rPr spc="-2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spc="-20" dirty="0"/>
              <a:t>web?</a:t>
            </a:r>
          </a:p>
          <a:p>
            <a:pPr marL="12700" marR="655320" algn="just">
              <a:lnSpc>
                <a:spcPct val="121100"/>
              </a:lnSpc>
            </a:pPr>
            <a:r>
              <a:rPr dirty="0"/>
              <a:t>Buy</a:t>
            </a:r>
            <a:r>
              <a:rPr spc="-3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week's</a:t>
            </a:r>
            <a:r>
              <a:rPr spc="-30" dirty="0"/>
              <a:t> </a:t>
            </a:r>
            <a:r>
              <a:rPr dirty="0"/>
              <a:t>worth</a:t>
            </a:r>
            <a:r>
              <a:rPr spc="-2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groceries</a:t>
            </a:r>
            <a:r>
              <a:rPr spc="-25" dirty="0"/>
              <a:t> </a:t>
            </a:r>
            <a:r>
              <a:rPr dirty="0"/>
              <a:t>at</a:t>
            </a:r>
            <a:r>
              <a:rPr spc="-30" dirty="0"/>
              <a:t> </a:t>
            </a:r>
            <a:r>
              <a:rPr spc="-10" dirty="0"/>
              <a:t>Berkeley</a:t>
            </a:r>
            <a:r>
              <a:rPr spc="-25" dirty="0"/>
              <a:t> </a:t>
            </a:r>
            <a:r>
              <a:rPr spc="-10" dirty="0"/>
              <a:t>Bowl? </a:t>
            </a:r>
            <a:r>
              <a:rPr dirty="0"/>
              <a:t>Discover</a:t>
            </a:r>
            <a:r>
              <a:rPr spc="-45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dirty="0"/>
              <a:t>prove</a:t>
            </a:r>
            <a:r>
              <a:rPr spc="-45" dirty="0"/>
              <a:t> </a:t>
            </a:r>
            <a:r>
              <a:rPr dirty="0"/>
              <a:t>a</a:t>
            </a:r>
            <a:r>
              <a:rPr spc="-40" dirty="0"/>
              <a:t> </a:t>
            </a:r>
            <a:r>
              <a:rPr dirty="0"/>
              <a:t>new</a:t>
            </a:r>
            <a:r>
              <a:rPr spc="-45" dirty="0"/>
              <a:t> </a:t>
            </a:r>
            <a:r>
              <a:rPr dirty="0"/>
              <a:t>mathematical</a:t>
            </a:r>
            <a:r>
              <a:rPr spc="-40" dirty="0"/>
              <a:t> </a:t>
            </a:r>
            <a:r>
              <a:rPr spc="-10" dirty="0"/>
              <a:t>theorem? Perform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surgical</a:t>
            </a:r>
            <a:r>
              <a:rPr spc="-25" dirty="0"/>
              <a:t> </a:t>
            </a:r>
            <a:r>
              <a:rPr spc="-10" dirty="0"/>
              <a:t>operation?</a:t>
            </a:r>
          </a:p>
          <a:p>
            <a:pPr marL="12700" marR="5080">
              <a:lnSpc>
                <a:spcPct val="121100"/>
              </a:lnSpc>
            </a:pPr>
            <a:r>
              <a:rPr spc="-20" dirty="0"/>
              <a:t>Translate</a:t>
            </a:r>
            <a:r>
              <a:rPr spc="-35" dirty="0"/>
              <a:t> </a:t>
            </a:r>
            <a:r>
              <a:rPr dirty="0"/>
              <a:t>spoken</a:t>
            </a:r>
            <a:r>
              <a:rPr spc="-35" dirty="0"/>
              <a:t> </a:t>
            </a:r>
            <a:r>
              <a:rPr dirty="0"/>
              <a:t>Chinese</a:t>
            </a:r>
            <a:r>
              <a:rPr spc="-35" dirty="0"/>
              <a:t> </a:t>
            </a:r>
            <a:r>
              <a:rPr dirty="0"/>
              <a:t>into</a:t>
            </a:r>
            <a:r>
              <a:rPr spc="-35" dirty="0"/>
              <a:t> </a:t>
            </a:r>
            <a:r>
              <a:rPr dirty="0"/>
              <a:t>spoken</a:t>
            </a:r>
            <a:r>
              <a:rPr spc="-35" dirty="0"/>
              <a:t> </a:t>
            </a:r>
            <a:r>
              <a:rPr dirty="0"/>
              <a:t>English</a:t>
            </a:r>
            <a:r>
              <a:rPr spc="-30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real</a:t>
            </a:r>
            <a:r>
              <a:rPr spc="-35" dirty="0"/>
              <a:t> </a:t>
            </a:r>
            <a:r>
              <a:rPr spc="-10" dirty="0"/>
              <a:t>time? </a:t>
            </a:r>
            <a:r>
              <a:rPr dirty="0"/>
              <a:t>Win</a:t>
            </a:r>
            <a:r>
              <a:rPr spc="-5" dirty="0"/>
              <a:t> </a:t>
            </a:r>
            <a:r>
              <a:rPr dirty="0"/>
              <a:t>an</a:t>
            </a:r>
            <a:r>
              <a:rPr spc="-5" dirty="0"/>
              <a:t> </a:t>
            </a:r>
            <a:r>
              <a:rPr dirty="0"/>
              <a:t>art</a:t>
            </a:r>
            <a:r>
              <a:rPr spc="-5" dirty="0"/>
              <a:t> </a:t>
            </a:r>
            <a:r>
              <a:rPr spc="-10" dirty="0"/>
              <a:t>competition?</a:t>
            </a:r>
          </a:p>
          <a:p>
            <a:pPr marL="12700" marR="1993900">
              <a:lnSpc>
                <a:spcPct val="121100"/>
              </a:lnSpc>
            </a:pPr>
            <a:r>
              <a:rPr dirty="0"/>
              <a:t>Write</a:t>
            </a:r>
            <a:r>
              <a:rPr spc="-55" dirty="0"/>
              <a:t> </a:t>
            </a:r>
            <a:r>
              <a:rPr dirty="0"/>
              <a:t>an</a:t>
            </a:r>
            <a:r>
              <a:rPr spc="-50" dirty="0"/>
              <a:t> </a:t>
            </a:r>
            <a:r>
              <a:rPr dirty="0"/>
              <a:t>intentionally</a:t>
            </a:r>
            <a:r>
              <a:rPr spc="-50" dirty="0"/>
              <a:t> </a:t>
            </a:r>
            <a:r>
              <a:rPr dirty="0"/>
              <a:t>funny</a:t>
            </a:r>
            <a:r>
              <a:rPr spc="-50" dirty="0"/>
              <a:t> </a:t>
            </a:r>
            <a:r>
              <a:rPr spc="-10" dirty="0"/>
              <a:t>story? </a:t>
            </a:r>
            <a:r>
              <a:rPr dirty="0"/>
              <a:t>Construct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spc="-10" dirty="0"/>
              <a:t>building?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67550" y="1754396"/>
            <a:ext cx="329565" cy="240029"/>
            <a:chOff x="467550" y="1754396"/>
            <a:chExt cx="329565" cy="240029"/>
          </a:xfrm>
        </p:grpSpPr>
        <p:sp>
          <p:nvSpPr>
            <p:cNvPr id="5" name="object 5"/>
            <p:cNvSpPr/>
            <p:nvPr/>
          </p:nvSpPr>
          <p:spPr>
            <a:xfrm>
              <a:off x="472312" y="1759159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0" y="81528"/>
                  </a:moveTo>
                  <a:lnTo>
                    <a:pt x="99267" y="230198"/>
                  </a:lnTo>
                  <a:lnTo>
                    <a:pt x="175813" y="150268"/>
                  </a:lnTo>
                  <a:lnTo>
                    <a:pt x="110870" y="150268"/>
                  </a:lnTo>
                  <a:lnTo>
                    <a:pt x="0" y="81528"/>
                  </a:lnTo>
                  <a:close/>
                </a:path>
                <a:path w="320040" h="230505">
                  <a:moveTo>
                    <a:pt x="319719" y="0"/>
                  </a:moveTo>
                  <a:lnTo>
                    <a:pt x="110870" y="150268"/>
                  </a:lnTo>
                  <a:lnTo>
                    <a:pt x="175813" y="150268"/>
                  </a:lnTo>
                  <a:lnTo>
                    <a:pt x="319719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2312" y="1759159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70553" y="2101808"/>
            <a:ext cx="329565" cy="240029"/>
            <a:chOff x="470553" y="2101808"/>
            <a:chExt cx="329565" cy="240029"/>
          </a:xfrm>
        </p:grpSpPr>
        <p:sp>
          <p:nvSpPr>
            <p:cNvPr id="8" name="object 8"/>
            <p:cNvSpPr/>
            <p:nvPr/>
          </p:nvSpPr>
          <p:spPr>
            <a:xfrm>
              <a:off x="475316" y="2106570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0" y="81528"/>
                  </a:moveTo>
                  <a:lnTo>
                    <a:pt x="99267" y="230198"/>
                  </a:lnTo>
                  <a:lnTo>
                    <a:pt x="175812" y="150268"/>
                  </a:lnTo>
                  <a:lnTo>
                    <a:pt x="110870" y="150268"/>
                  </a:lnTo>
                  <a:lnTo>
                    <a:pt x="0" y="81528"/>
                  </a:lnTo>
                  <a:close/>
                </a:path>
                <a:path w="320040" h="230505">
                  <a:moveTo>
                    <a:pt x="319718" y="0"/>
                  </a:moveTo>
                  <a:lnTo>
                    <a:pt x="110870" y="150268"/>
                  </a:lnTo>
                  <a:lnTo>
                    <a:pt x="175812" y="150268"/>
                  </a:lnTo>
                  <a:lnTo>
                    <a:pt x="319718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5316" y="2106570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0558" y="1663434"/>
            <a:ext cx="4114800" cy="231457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745743" y="1309301"/>
            <a:ext cx="5016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Google’s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AlphaGo beats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Lee Sedol at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Go in </a:t>
            </a:r>
            <a:r>
              <a:rPr sz="1800" spc="-20" dirty="0">
                <a:latin typeface="Arial MT"/>
                <a:cs typeface="Arial MT"/>
              </a:rPr>
              <a:t>2016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199540" y="4601485"/>
            <a:ext cx="5897245" cy="1435735"/>
            <a:chOff x="6199540" y="4601485"/>
            <a:chExt cx="5897245" cy="143573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5890" y="4607836"/>
              <a:ext cx="5884136" cy="142268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205890" y="4607835"/>
              <a:ext cx="5884545" cy="1423035"/>
            </a:xfrm>
            <a:custGeom>
              <a:avLst/>
              <a:gdLst/>
              <a:ahLst/>
              <a:cxnLst/>
              <a:rect l="l" t="t" r="r" b="b"/>
              <a:pathLst>
                <a:path w="5884545" h="1423035">
                  <a:moveTo>
                    <a:pt x="0" y="0"/>
                  </a:moveTo>
                  <a:lnTo>
                    <a:pt x="5884136" y="0"/>
                  </a:lnTo>
                  <a:lnTo>
                    <a:pt x="5884136" y="1422689"/>
                  </a:lnTo>
                  <a:lnTo>
                    <a:pt x="0" y="142268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810382" y="4253702"/>
            <a:ext cx="268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But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…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plot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twist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2023!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08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75" dirty="0"/>
              <a:t> </a:t>
            </a:r>
            <a:r>
              <a:rPr dirty="0"/>
              <a:t>Can</a:t>
            </a:r>
            <a:r>
              <a:rPr spc="-75" dirty="0"/>
              <a:t> </a:t>
            </a:r>
            <a:r>
              <a:rPr dirty="0"/>
              <a:t>AI</a:t>
            </a:r>
            <a:r>
              <a:rPr spc="-75" dirty="0"/>
              <a:t> </a:t>
            </a:r>
            <a:r>
              <a:rPr spc="-25" dirty="0"/>
              <a:t>Do?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16559">
              <a:lnSpc>
                <a:spcPct val="121100"/>
              </a:lnSpc>
              <a:spcBef>
                <a:spcPts val="95"/>
              </a:spcBef>
            </a:pPr>
            <a:r>
              <a:rPr b="1" dirty="0">
                <a:latin typeface="Calibri"/>
                <a:cs typeface="Calibri"/>
              </a:rPr>
              <a:t>Quiz:</a:t>
            </a:r>
            <a:r>
              <a:rPr b="1" spc="-30" dirty="0">
                <a:latin typeface="Calibri"/>
                <a:cs typeface="Calibri"/>
              </a:rPr>
              <a:t> </a:t>
            </a:r>
            <a:r>
              <a:rPr dirty="0"/>
              <a:t>Which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following</a:t>
            </a:r>
            <a:r>
              <a:rPr spc="-20" dirty="0"/>
              <a:t> </a:t>
            </a:r>
            <a:r>
              <a:rPr dirty="0"/>
              <a:t>can</a:t>
            </a:r>
            <a:r>
              <a:rPr spc="-15" dirty="0"/>
              <a:t> </a:t>
            </a:r>
            <a:r>
              <a:rPr dirty="0"/>
              <a:t>be</a:t>
            </a:r>
            <a:r>
              <a:rPr spc="-20" dirty="0"/>
              <a:t> </a:t>
            </a:r>
            <a:r>
              <a:rPr dirty="0"/>
              <a:t>done</a:t>
            </a:r>
            <a:r>
              <a:rPr spc="-15" dirty="0"/>
              <a:t> </a:t>
            </a:r>
            <a:r>
              <a:rPr dirty="0"/>
              <a:t>at</a:t>
            </a:r>
            <a:r>
              <a:rPr spc="-15" dirty="0"/>
              <a:t> </a:t>
            </a:r>
            <a:r>
              <a:rPr spc="-10" dirty="0"/>
              <a:t>present? </a:t>
            </a:r>
            <a:r>
              <a:rPr dirty="0"/>
              <a:t>Win</a:t>
            </a:r>
            <a:r>
              <a:rPr spc="-30" dirty="0"/>
              <a:t> </a:t>
            </a:r>
            <a:r>
              <a:rPr dirty="0"/>
              <a:t>against</a:t>
            </a:r>
            <a:r>
              <a:rPr spc="-30" dirty="0"/>
              <a:t> </a:t>
            </a:r>
            <a:r>
              <a:rPr dirty="0"/>
              <a:t>any</a:t>
            </a:r>
            <a:r>
              <a:rPr spc="-25" dirty="0"/>
              <a:t> </a:t>
            </a:r>
            <a:r>
              <a:rPr dirty="0"/>
              <a:t>human</a:t>
            </a:r>
            <a:r>
              <a:rPr spc="-30" dirty="0"/>
              <a:t> </a:t>
            </a:r>
            <a:r>
              <a:rPr dirty="0"/>
              <a:t>at</a:t>
            </a:r>
            <a:r>
              <a:rPr spc="-30" dirty="0"/>
              <a:t> </a:t>
            </a:r>
            <a:r>
              <a:rPr spc="-10" dirty="0"/>
              <a:t>chess?</a:t>
            </a:r>
          </a:p>
          <a:p>
            <a:pPr marL="12700" marR="1873885">
              <a:lnSpc>
                <a:spcPct val="121100"/>
              </a:lnSpc>
            </a:pPr>
            <a:r>
              <a:rPr dirty="0"/>
              <a:t>Win</a:t>
            </a:r>
            <a:r>
              <a:rPr spc="-25" dirty="0"/>
              <a:t> </a:t>
            </a:r>
            <a:r>
              <a:rPr dirty="0"/>
              <a:t>against</a:t>
            </a:r>
            <a:r>
              <a:rPr spc="-2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best</a:t>
            </a:r>
            <a:r>
              <a:rPr spc="-25" dirty="0"/>
              <a:t> </a:t>
            </a:r>
            <a:r>
              <a:rPr dirty="0"/>
              <a:t>humans</a:t>
            </a:r>
            <a:r>
              <a:rPr spc="-25" dirty="0"/>
              <a:t> </a:t>
            </a:r>
            <a:r>
              <a:rPr dirty="0"/>
              <a:t>at</a:t>
            </a:r>
            <a:r>
              <a:rPr spc="-25" dirty="0"/>
              <a:t> Go? </a:t>
            </a:r>
            <a:r>
              <a:rPr dirty="0"/>
              <a:t>Play</a:t>
            </a:r>
            <a:r>
              <a:rPr spc="-3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decent</a:t>
            </a:r>
            <a:r>
              <a:rPr spc="-25" dirty="0"/>
              <a:t> </a:t>
            </a:r>
            <a:r>
              <a:rPr dirty="0"/>
              <a:t>game</a:t>
            </a:r>
            <a:r>
              <a:rPr spc="-2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10" dirty="0"/>
              <a:t>tennis?</a:t>
            </a:r>
          </a:p>
          <a:p>
            <a:pPr marL="12700" marR="1776095">
              <a:lnSpc>
                <a:spcPct val="121100"/>
              </a:lnSpc>
            </a:pPr>
            <a:r>
              <a:rPr dirty="0"/>
              <a:t>Unload</a:t>
            </a:r>
            <a:r>
              <a:rPr spc="-35" dirty="0"/>
              <a:t> </a:t>
            </a:r>
            <a:r>
              <a:rPr dirty="0"/>
              <a:t>any</a:t>
            </a:r>
            <a:r>
              <a:rPr spc="-35" dirty="0"/>
              <a:t> </a:t>
            </a:r>
            <a:r>
              <a:rPr dirty="0"/>
              <a:t>dishwasher</a:t>
            </a:r>
            <a:r>
              <a:rPr spc="-35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any</a:t>
            </a:r>
            <a:r>
              <a:rPr spc="-35" dirty="0"/>
              <a:t> </a:t>
            </a:r>
            <a:r>
              <a:rPr spc="-20" dirty="0"/>
              <a:t>home? </a:t>
            </a:r>
            <a:r>
              <a:rPr dirty="0"/>
              <a:t>Drive</a:t>
            </a:r>
            <a:r>
              <a:rPr spc="-40" dirty="0"/>
              <a:t> </a:t>
            </a:r>
            <a:r>
              <a:rPr dirty="0"/>
              <a:t>safely</a:t>
            </a:r>
            <a:r>
              <a:rPr spc="-35" dirty="0"/>
              <a:t> </a:t>
            </a:r>
            <a:r>
              <a:rPr dirty="0"/>
              <a:t>along</a:t>
            </a:r>
            <a:r>
              <a:rPr spc="-35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spc="-10" dirty="0"/>
              <a:t>highway?</a:t>
            </a:r>
          </a:p>
          <a:p>
            <a:pPr marL="12700" marR="1132205">
              <a:lnSpc>
                <a:spcPct val="121100"/>
              </a:lnSpc>
            </a:pPr>
            <a:r>
              <a:rPr dirty="0"/>
              <a:t>Drive</a:t>
            </a:r>
            <a:r>
              <a:rPr spc="-40" dirty="0"/>
              <a:t> </a:t>
            </a:r>
            <a:r>
              <a:rPr dirty="0"/>
              <a:t>safely</a:t>
            </a:r>
            <a:r>
              <a:rPr spc="-40" dirty="0"/>
              <a:t> </a:t>
            </a:r>
            <a:r>
              <a:rPr dirty="0"/>
              <a:t>along</a:t>
            </a:r>
            <a:r>
              <a:rPr spc="-40" dirty="0"/>
              <a:t> </a:t>
            </a:r>
            <a:r>
              <a:rPr dirty="0"/>
              <a:t>streets</a:t>
            </a:r>
            <a:r>
              <a:rPr spc="-40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San</a:t>
            </a:r>
            <a:r>
              <a:rPr spc="-40" dirty="0"/>
              <a:t> </a:t>
            </a:r>
            <a:r>
              <a:rPr spc="-10" dirty="0"/>
              <a:t>Francisco? </a:t>
            </a:r>
            <a:r>
              <a:rPr dirty="0"/>
              <a:t>Buy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week's</a:t>
            </a:r>
            <a:r>
              <a:rPr spc="-25" dirty="0"/>
              <a:t> </a:t>
            </a:r>
            <a:r>
              <a:rPr dirty="0"/>
              <a:t>worth</a:t>
            </a:r>
            <a:r>
              <a:rPr spc="-2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groceries</a:t>
            </a:r>
            <a:r>
              <a:rPr spc="-25" dirty="0"/>
              <a:t> </a:t>
            </a:r>
            <a:r>
              <a:rPr dirty="0"/>
              <a:t>on</a:t>
            </a:r>
            <a:r>
              <a:rPr spc="-2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spc="-20" dirty="0"/>
              <a:t>web?</a:t>
            </a:r>
          </a:p>
          <a:p>
            <a:pPr marL="12700" marR="655320" algn="just">
              <a:lnSpc>
                <a:spcPct val="121100"/>
              </a:lnSpc>
            </a:pPr>
            <a:r>
              <a:rPr dirty="0"/>
              <a:t>Buy</a:t>
            </a:r>
            <a:r>
              <a:rPr spc="-3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week's</a:t>
            </a:r>
            <a:r>
              <a:rPr spc="-30" dirty="0"/>
              <a:t> </a:t>
            </a:r>
            <a:r>
              <a:rPr dirty="0"/>
              <a:t>worth</a:t>
            </a:r>
            <a:r>
              <a:rPr spc="-2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groceries</a:t>
            </a:r>
            <a:r>
              <a:rPr spc="-25" dirty="0"/>
              <a:t> </a:t>
            </a:r>
            <a:r>
              <a:rPr dirty="0"/>
              <a:t>at</a:t>
            </a:r>
            <a:r>
              <a:rPr spc="-30" dirty="0"/>
              <a:t> </a:t>
            </a:r>
            <a:r>
              <a:rPr spc="-10" dirty="0"/>
              <a:t>Berkeley</a:t>
            </a:r>
            <a:r>
              <a:rPr spc="-25" dirty="0"/>
              <a:t> </a:t>
            </a:r>
            <a:r>
              <a:rPr spc="-10" dirty="0"/>
              <a:t>Bowl? </a:t>
            </a:r>
            <a:r>
              <a:rPr dirty="0"/>
              <a:t>Discover</a:t>
            </a:r>
            <a:r>
              <a:rPr spc="-45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dirty="0"/>
              <a:t>prove</a:t>
            </a:r>
            <a:r>
              <a:rPr spc="-45" dirty="0"/>
              <a:t> </a:t>
            </a:r>
            <a:r>
              <a:rPr dirty="0"/>
              <a:t>a</a:t>
            </a:r>
            <a:r>
              <a:rPr spc="-40" dirty="0"/>
              <a:t> </a:t>
            </a:r>
            <a:r>
              <a:rPr dirty="0"/>
              <a:t>new</a:t>
            </a:r>
            <a:r>
              <a:rPr spc="-45" dirty="0"/>
              <a:t> </a:t>
            </a:r>
            <a:r>
              <a:rPr dirty="0"/>
              <a:t>mathematical</a:t>
            </a:r>
            <a:r>
              <a:rPr spc="-40" dirty="0"/>
              <a:t> </a:t>
            </a:r>
            <a:r>
              <a:rPr spc="-10" dirty="0"/>
              <a:t>theorem? Perform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surgical</a:t>
            </a:r>
            <a:r>
              <a:rPr spc="-25" dirty="0"/>
              <a:t> </a:t>
            </a:r>
            <a:r>
              <a:rPr spc="-10" dirty="0"/>
              <a:t>operation?</a:t>
            </a:r>
          </a:p>
          <a:p>
            <a:pPr marL="12700" marR="5080">
              <a:lnSpc>
                <a:spcPct val="121100"/>
              </a:lnSpc>
            </a:pPr>
            <a:r>
              <a:rPr spc="-20" dirty="0"/>
              <a:t>Translate</a:t>
            </a:r>
            <a:r>
              <a:rPr spc="-35" dirty="0"/>
              <a:t> </a:t>
            </a:r>
            <a:r>
              <a:rPr dirty="0"/>
              <a:t>spoken</a:t>
            </a:r>
            <a:r>
              <a:rPr spc="-35" dirty="0"/>
              <a:t> </a:t>
            </a:r>
            <a:r>
              <a:rPr dirty="0"/>
              <a:t>Chinese</a:t>
            </a:r>
            <a:r>
              <a:rPr spc="-35" dirty="0"/>
              <a:t> </a:t>
            </a:r>
            <a:r>
              <a:rPr dirty="0"/>
              <a:t>into</a:t>
            </a:r>
            <a:r>
              <a:rPr spc="-35" dirty="0"/>
              <a:t> </a:t>
            </a:r>
            <a:r>
              <a:rPr dirty="0"/>
              <a:t>spoken</a:t>
            </a:r>
            <a:r>
              <a:rPr spc="-35" dirty="0"/>
              <a:t> </a:t>
            </a:r>
            <a:r>
              <a:rPr dirty="0"/>
              <a:t>English</a:t>
            </a:r>
            <a:r>
              <a:rPr spc="-30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real</a:t>
            </a:r>
            <a:r>
              <a:rPr spc="-35" dirty="0"/>
              <a:t> </a:t>
            </a:r>
            <a:r>
              <a:rPr spc="-10" dirty="0"/>
              <a:t>time? </a:t>
            </a:r>
            <a:r>
              <a:rPr dirty="0"/>
              <a:t>Win</a:t>
            </a:r>
            <a:r>
              <a:rPr spc="-5" dirty="0"/>
              <a:t> </a:t>
            </a:r>
            <a:r>
              <a:rPr dirty="0"/>
              <a:t>an</a:t>
            </a:r>
            <a:r>
              <a:rPr spc="-5" dirty="0"/>
              <a:t> </a:t>
            </a:r>
            <a:r>
              <a:rPr dirty="0"/>
              <a:t>art</a:t>
            </a:r>
            <a:r>
              <a:rPr spc="-5" dirty="0"/>
              <a:t> </a:t>
            </a:r>
            <a:r>
              <a:rPr spc="-10" dirty="0"/>
              <a:t>competition?</a:t>
            </a:r>
          </a:p>
          <a:p>
            <a:pPr marL="12700" marR="1993900">
              <a:lnSpc>
                <a:spcPct val="121100"/>
              </a:lnSpc>
            </a:pPr>
            <a:r>
              <a:rPr dirty="0"/>
              <a:t>Write</a:t>
            </a:r>
            <a:r>
              <a:rPr spc="-55" dirty="0"/>
              <a:t> </a:t>
            </a:r>
            <a:r>
              <a:rPr dirty="0"/>
              <a:t>an</a:t>
            </a:r>
            <a:r>
              <a:rPr spc="-50" dirty="0"/>
              <a:t> </a:t>
            </a:r>
            <a:r>
              <a:rPr dirty="0"/>
              <a:t>intentionally</a:t>
            </a:r>
            <a:r>
              <a:rPr spc="-50" dirty="0"/>
              <a:t> </a:t>
            </a:r>
            <a:r>
              <a:rPr dirty="0"/>
              <a:t>funny</a:t>
            </a:r>
            <a:r>
              <a:rPr spc="-50" dirty="0"/>
              <a:t> </a:t>
            </a:r>
            <a:r>
              <a:rPr spc="-10" dirty="0"/>
              <a:t>story? </a:t>
            </a:r>
            <a:r>
              <a:rPr dirty="0"/>
              <a:t>Construct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spc="-10" dirty="0"/>
              <a:t>building?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67550" y="1754396"/>
            <a:ext cx="329565" cy="240029"/>
            <a:chOff x="467550" y="1754396"/>
            <a:chExt cx="329565" cy="240029"/>
          </a:xfrm>
        </p:grpSpPr>
        <p:sp>
          <p:nvSpPr>
            <p:cNvPr id="5" name="object 5"/>
            <p:cNvSpPr/>
            <p:nvPr/>
          </p:nvSpPr>
          <p:spPr>
            <a:xfrm>
              <a:off x="472312" y="1759159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0" y="81528"/>
                  </a:moveTo>
                  <a:lnTo>
                    <a:pt x="99267" y="230198"/>
                  </a:lnTo>
                  <a:lnTo>
                    <a:pt x="175813" y="150268"/>
                  </a:lnTo>
                  <a:lnTo>
                    <a:pt x="110870" y="150268"/>
                  </a:lnTo>
                  <a:lnTo>
                    <a:pt x="0" y="81528"/>
                  </a:lnTo>
                  <a:close/>
                </a:path>
                <a:path w="320040" h="230505">
                  <a:moveTo>
                    <a:pt x="319719" y="0"/>
                  </a:moveTo>
                  <a:lnTo>
                    <a:pt x="110870" y="150268"/>
                  </a:lnTo>
                  <a:lnTo>
                    <a:pt x="175813" y="150268"/>
                  </a:lnTo>
                  <a:lnTo>
                    <a:pt x="319719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2312" y="1759159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70553" y="2101808"/>
            <a:ext cx="329565" cy="240029"/>
            <a:chOff x="470553" y="2101808"/>
            <a:chExt cx="329565" cy="240029"/>
          </a:xfrm>
        </p:grpSpPr>
        <p:sp>
          <p:nvSpPr>
            <p:cNvPr id="8" name="object 8"/>
            <p:cNvSpPr/>
            <p:nvPr/>
          </p:nvSpPr>
          <p:spPr>
            <a:xfrm>
              <a:off x="475316" y="2106570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0" y="81528"/>
                  </a:moveTo>
                  <a:lnTo>
                    <a:pt x="99267" y="230198"/>
                  </a:lnTo>
                  <a:lnTo>
                    <a:pt x="175812" y="150268"/>
                  </a:lnTo>
                  <a:lnTo>
                    <a:pt x="110870" y="150268"/>
                  </a:lnTo>
                  <a:lnTo>
                    <a:pt x="0" y="81528"/>
                  </a:lnTo>
                  <a:close/>
                </a:path>
                <a:path w="320040" h="230505">
                  <a:moveTo>
                    <a:pt x="319718" y="0"/>
                  </a:moveTo>
                  <a:lnTo>
                    <a:pt x="110870" y="150268"/>
                  </a:lnTo>
                  <a:lnTo>
                    <a:pt x="175812" y="150268"/>
                  </a:lnTo>
                  <a:lnTo>
                    <a:pt x="319718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5316" y="2106570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70554" y="2391237"/>
            <a:ext cx="329565" cy="240029"/>
            <a:chOff x="470554" y="2391237"/>
            <a:chExt cx="329565" cy="240029"/>
          </a:xfrm>
        </p:grpSpPr>
        <p:sp>
          <p:nvSpPr>
            <p:cNvPr id="11" name="object 11"/>
            <p:cNvSpPr/>
            <p:nvPr/>
          </p:nvSpPr>
          <p:spPr>
            <a:xfrm>
              <a:off x="475317" y="2395999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0" y="81528"/>
                  </a:moveTo>
                  <a:lnTo>
                    <a:pt x="99267" y="230197"/>
                  </a:lnTo>
                  <a:lnTo>
                    <a:pt x="175812" y="150268"/>
                  </a:lnTo>
                  <a:lnTo>
                    <a:pt x="110870" y="150268"/>
                  </a:lnTo>
                  <a:lnTo>
                    <a:pt x="0" y="81528"/>
                  </a:lnTo>
                  <a:close/>
                </a:path>
                <a:path w="320040" h="230505">
                  <a:moveTo>
                    <a:pt x="319718" y="0"/>
                  </a:moveTo>
                  <a:lnTo>
                    <a:pt x="110870" y="150268"/>
                  </a:lnTo>
                  <a:lnTo>
                    <a:pt x="175812" y="150268"/>
                  </a:lnTo>
                  <a:lnTo>
                    <a:pt x="319718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5317" y="2395999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3200" y="1921104"/>
            <a:ext cx="5451814" cy="35623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08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75" dirty="0"/>
              <a:t> </a:t>
            </a:r>
            <a:r>
              <a:rPr dirty="0"/>
              <a:t>Can</a:t>
            </a:r>
            <a:r>
              <a:rPr spc="-75" dirty="0"/>
              <a:t> </a:t>
            </a:r>
            <a:r>
              <a:rPr dirty="0"/>
              <a:t>AI</a:t>
            </a:r>
            <a:r>
              <a:rPr spc="-75" dirty="0"/>
              <a:t> </a:t>
            </a:r>
            <a:r>
              <a:rPr spc="-25" dirty="0"/>
              <a:t>Do?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16559">
              <a:lnSpc>
                <a:spcPct val="121100"/>
              </a:lnSpc>
              <a:spcBef>
                <a:spcPts val="95"/>
              </a:spcBef>
            </a:pPr>
            <a:r>
              <a:rPr b="1" dirty="0">
                <a:latin typeface="Calibri"/>
                <a:cs typeface="Calibri"/>
              </a:rPr>
              <a:t>Quiz:</a:t>
            </a:r>
            <a:r>
              <a:rPr b="1" spc="-30" dirty="0">
                <a:latin typeface="Calibri"/>
                <a:cs typeface="Calibri"/>
              </a:rPr>
              <a:t> </a:t>
            </a:r>
            <a:r>
              <a:rPr dirty="0"/>
              <a:t>Which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following</a:t>
            </a:r>
            <a:r>
              <a:rPr spc="-20" dirty="0"/>
              <a:t> </a:t>
            </a:r>
            <a:r>
              <a:rPr dirty="0"/>
              <a:t>can</a:t>
            </a:r>
            <a:r>
              <a:rPr spc="-15" dirty="0"/>
              <a:t> </a:t>
            </a:r>
            <a:r>
              <a:rPr dirty="0"/>
              <a:t>be</a:t>
            </a:r>
            <a:r>
              <a:rPr spc="-20" dirty="0"/>
              <a:t> </a:t>
            </a:r>
            <a:r>
              <a:rPr dirty="0"/>
              <a:t>done</a:t>
            </a:r>
            <a:r>
              <a:rPr spc="-15" dirty="0"/>
              <a:t> </a:t>
            </a:r>
            <a:r>
              <a:rPr dirty="0"/>
              <a:t>at</a:t>
            </a:r>
            <a:r>
              <a:rPr spc="-15" dirty="0"/>
              <a:t> </a:t>
            </a:r>
            <a:r>
              <a:rPr spc="-10" dirty="0"/>
              <a:t>present? </a:t>
            </a:r>
            <a:r>
              <a:rPr dirty="0"/>
              <a:t>Win</a:t>
            </a:r>
            <a:r>
              <a:rPr spc="-30" dirty="0"/>
              <a:t> </a:t>
            </a:r>
            <a:r>
              <a:rPr dirty="0"/>
              <a:t>against</a:t>
            </a:r>
            <a:r>
              <a:rPr spc="-30" dirty="0"/>
              <a:t> </a:t>
            </a:r>
            <a:r>
              <a:rPr dirty="0"/>
              <a:t>any</a:t>
            </a:r>
            <a:r>
              <a:rPr spc="-25" dirty="0"/>
              <a:t> </a:t>
            </a:r>
            <a:r>
              <a:rPr dirty="0"/>
              <a:t>human</a:t>
            </a:r>
            <a:r>
              <a:rPr spc="-30" dirty="0"/>
              <a:t> </a:t>
            </a:r>
            <a:r>
              <a:rPr dirty="0"/>
              <a:t>at</a:t>
            </a:r>
            <a:r>
              <a:rPr spc="-30" dirty="0"/>
              <a:t> </a:t>
            </a:r>
            <a:r>
              <a:rPr spc="-10" dirty="0"/>
              <a:t>chess?</a:t>
            </a:r>
          </a:p>
          <a:p>
            <a:pPr marL="12700" marR="1873885">
              <a:lnSpc>
                <a:spcPct val="121100"/>
              </a:lnSpc>
            </a:pPr>
            <a:r>
              <a:rPr dirty="0"/>
              <a:t>Win</a:t>
            </a:r>
            <a:r>
              <a:rPr spc="-25" dirty="0"/>
              <a:t> </a:t>
            </a:r>
            <a:r>
              <a:rPr dirty="0"/>
              <a:t>against</a:t>
            </a:r>
            <a:r>
              <a:rPr spc="-2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best</a:t>
            </a:r>
            <a:r>
              <a:rPr spc="-25" dirty="0"/>
              <a:t> </a:t>
            </a:r>
            <a:r>
              <a:rPr dirty="0"/>
              <a:t>humans</a:t>
            </a:r>
            <a:r>
              <a:rPr spc="-25" dirty="0"/>
              <a:t> </a:t>
            </a:r>
            <a:r>
              <a:rPr dirty="0"/>
              <a:t>at</a:t>
            </a:r>
            <a:r>
              <a:rPr spc="-25" dirty="0"/>
              <a:t> Go? </a:t>
            </a:r>
            <a:r>
              <a:rPr dirty="0"/>
              <a:t>Play</a:t>
            </a:r>
            <a:r>
              <a:rPr spc="-3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decent</a:t>
            </a:r>
            <a:r>
              <a:rPr spc="-25" dirty="0"/>
              <a:t> </a:t>
            </a:r>
            <a:r>
              <a:rPr dirty="0"/>
              <a:t>game</a:t>
            </a:r>
            <a:r>
              <a:rPr spc="-2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10" dirty="0"/>
              <a:t>tennis?</a:t>
            </a:r>
          </a:p>
          <a:p>
            <a:pPr marL="12700" marR="1776095">
              <a:lnSpc>
                <a:spcPct val="121100"/>
              </a:lnSpc>
            </a:pPr>
            <a:r>
              <a:rPr dirty="0"/>
              <a:t>Unload</a:t>
            </a:r>
            <a:r>
              <a:rPr spc="-35" dirty="0"/>
              <a:t> </a:t>
            </a:r>
            <a:r>
              <a:rPr dirty="0"/>
              <a:t>any</a:t>
            </a:r>
            <a:r>
              <a:rPr spc="-35" dirty="0"/>
              <a:t> </a:t>
            </a:r>
            <a:r>
              <a:rPr dirty="0"/>
              <a:t>dishwasher</a:t>
            </a:r>
            <a:r>
              <a:rPr spc="-35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any</a:t>
            </a:r>
            <a:r>
              <a:rPr spc="-35" dirty="0"/>
              <a:t> </a:t>
            </a:r>
            <a:r>
              <a:rPr spc="-20" dirty="0"/>
              <a:t>home? </a:t>
            </a:r>
            <a:r>
              <a:rPr dirty="0"/>
              <a:t>Drive</a:t>
            </a:r>
            <a:r>
              <a:rPr spc="-40" dirty="0"/>
              <a:t> </a:t>
            </a:r>
            <a:r>
              <a:rPr dirty="0"/>
              <a:t>safely</a:t>
            </a:r>
            <a:r>
              <a:rPr spc="-35" dirty="0"/>
              <a:t> </a:t>
            </a:r>
            <a:r>
              <a:rPr dirty="0"/>
              <a:t>along</a:t>
            </a:r>
            <a:r>
              <a:rPr spc="-35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spc="-10" dirty="0"/>
              <a:t>highway?</a:t>
            </a:r>
          </a:p>
          <a:p>
            <a:pPr marL="12700" marR="1132205">
              <a:lnSpc>
                <a:spcPct val="121100"/>
              </a:lnSpc>
            </a:pPr>
            <a:r>
              <a:rPr dirty="0"/>
              <a:t>Drive</a:t>
            </a:r>
            <a:r>
              <a:rPr spc="-40" dirty="0"/>
              <a:t> </a:t>
            </a:r>
            <a:r>
              <a:rPr dirty="0"/>
              <a:t>safely</a:t>
            </a:r>
            <a:r>
              <a:rPr spc="-40" dirty="0"/>
              <a:t> </a:t>
            </a:r>
            <a:r>
              <a:rPr dirty="0"/>
              <a:t>along</a:t>
            </a:r>
            <a:r>
              <a:rPr spc="-40" dirty="0"/>
              <a:t> </a:t>
            </a:r>
            <a:r>
              <a:rPr dirty="0"/>
              <a:t>streets</a:t>
            </a:r>
            <a:r>
              <a:rPr spc="-40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San</a:t>
            </a:r>
            <a:r>
              <a:rPr spc="-40" dirty="0"/>
              <a:t> </a:t>
            </a:r>
            <a:r>
              <a:rPr spc="-10" dirty="0"/>
              <a:t>Francisco? </a:t>
            </a:r>
            <a:r>
              <a:rPr dirty="0"/>
              <a:t>Buy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week's</a:t>
            </a:r>
            <a:r>
              <a:rPr spc="-25" dirty="0"/>
              <a:t> </a:t>
            </a:r>
            <a:r>
              <a:rPr dirty="0"/>
              <a:t>worth</a:t>
            </a:r>
            <a:r>
              <a:rPr spc="-2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groceries</a:t>
            </a:r>
            <a:r>
              <a:rPr spc="-25" dirty="0"/>
              <a:t> </a:t>
            </a:r>
            <a:r>
              <a:rPr dirty="0"/>
              <a:t>on</a:t>
            </a:r>
            <a:r>
              <a:rPr spc="-2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spc="-20" dirty="0"/>
              <a:t>web?</a:t>
            </a:r>
          </a:p>
          <a:p>
            <a:pPr marL="12700" marR="655320" algn="just">
              <a:lnSpc>
                <a:spcPct val="121100"/>
              </a:lnSpc>
            </a:pPr>
            <a:r>
              <a:rPr dirty="0"/>
              <a:t>Buy</a:t>
            </a:r>
            <a:r>
              <a:rPr spc="-3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week's</a:t>
            </a:r>
            <a:r>
              <a:rPr spc="-30" dirty="0"/>
              <a:t> </a:t>
            </a:r>
            <a:r>
              <a:rPr dirty="0"/>
              <a:t>worth</a:t>
            </a:r>
            <a:r>
              <a:rPr spc="-2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groceries</a:t>
            </a:r>
            <a:r>
              <a:rPr spc="-25" dirty="0"/>
              <a:t> </a:t>
            </a:r>
            <a:r>
              <a:rPr dirty="0"/>
              <a:t>at</a:t>
            </a:r>
            <a:r>
              <a:rPr spc="-30" dirty="0"/>
              <a:t> </a:t>
            </a:r>
            <a:r>
              <a:rPr spc="-10" dirty="0"/>
              <a:t>Berkeley</a:t>
            </a:r>
            <a:r>
              <a:rPr spc="-25" dirty="0"/>
              <a:t> </a:t>
            </a:r>
            <a:r>
              <a:rPr spc="-10" dirty="0"/>
              <a:t>Bowl? </a:t>
            </a:r>
            <a:r>
              <a:rPr dirty="0"/>
              <a:t>Discover</a:t>
            </a:r>
            <a:r>
              <a:rPr spc="-45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dirty="0"/>
              <a:t>prove</a:t>
            </a:r>
            <a:r>
              <a:rPr spc="-45" dirty="0"/>
              <a:t> </a:t>
            </a:r>
            <a:r>
              <a:rPr dirty="0"/>
              <a:t>a</a:t>
            </a:r>
            <a:r>
              <a:rPr spc="-40" dirty="0"/>
              <a:t> </a:t>
            </a:r>
            <a:r>
              <a:rPr dirty="0"/>
              <a:t>new</a:t>
            </a:r>
            <a:r>
              <a:rPr spc="-45" dirty="0"/>
              <a:t> </a:t>
            </a:r>
            <a:r>
              <a:rPr dirty="0"/>
              <a:t>mathematical</a:t>
            </a:r>
            <a:r>
              <a:rPr spc="-40" dirty="0"/>
              <a:t> </a:t>
            </a:r>
            <a:r>
              <a:rPr spc="-10" dirty="0"/>
              <a:t>theorem? Perform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surgical</a:t>
            </a:r>
            <a:r>
              <a:rPr spc="-25" dirty="0"/>
              <a:t> </a:t>
            </a:r>
            <a:r>
              <a:rPr spc="-10" dirty="0"/>
              <a:t>operation?</a:t>
            </a:r>
          </a:p>
          <a:p>
            <a:pPr marL="12700" marR="5080">
              <a:lnSpc>
                <a:spcPct val="121100"/>
              </a:lnSpc>
            </a:pPr>
            <a:r>
              <a:rPr spc="-20" dirty="0"/>
              <a:t>Translate</a:t>
            </a:r>
            <a:r>
              <a:rPr spc="-35" dirty="0"/>
              <a:t> </a:t>
            </a:r>
            <a:r>
              <a:rPr dirty="0"/>
              <a:t>spoken</a:t>
            </a:r>
            <a:r>
              <a:rPr spc="-35" dirty="0"/>
              <a:t> </a:t>
            </a:r>
            <a:r>
              <a:rPr dirty="0"/>
              <a:t>Chinese</a:t>
            </a:r>
            <a:r>
              <a:rPr spc="-35" dirty="0"/>
              <a:t> </a:t>
            </a:r>
            <a:r>
              <a:rPr dirty="0"/>
              <a:t>into</a:t>
            </a:r>
            <a:r>
              <a:rPr spc="-35" dirty="0"/>
              <a:t> </a:t>
            </a:r>
            <a:r>
              <a:rPr dirty="0"/>
              <a:t>spoken</a:t>
            </a:r>
            <a:r>
              <a:rPr spc="-35" dirty="0"/>
              <a:t> </a:t>
            </a:r>
            <a:r>
              <a:rPr dirty="0"/>
              <a:t>English</a:t>
            </a:r>
            <a:r>
              <a:rPr spc="-30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real</a:t>
            </a:r>
            <a:r>
              <a:rPr spc="-35" dirty="0"/>
              <a:t> </a:t>
            </a:r>
            <a:r>
              <a:rPr spc="-10" dirty="0"/>
              <a:t>time? </a:t>
            </a:r>
            <a:r>
              <a:rPr dirty="0"/>
              <a:t>Win</a:t>
            </a:r>
            <a:r>
              <a:rPr spc="-5" dirty="0"/>
              <a:t> </a:t>
            </a:r>
            <a:r>
              <a:rPr dirty="0"/>
              <a:t>an</a:t>
            </a:r>
            <a:r>
              <a:rPr spc="-5" dirty="0"/>
              <a:t> </a:t>
            </a:r>
            <a:r>
              <a:rPr dirty="0"/>
              <a:t>art</a:t>
            </a:r>
            <a:r>
              <a:rPr spc="-5" dirty="0"/>
              <a:t> </a:t>
            </a:r>
            <a:r>
              <a:rPr spc="-10" dirty="0"/>
              <a:t>competition?</a:t>
            </a:r>
          </a:p>
          <a:p>
            <a:pPr marL="12700" marR="1993900">
              <a:lnSpc>
                <a:spcPct val="121100"/>
              </a:lnSpc>
            </a:pPr>
            <a:r>
              <a:rPr dirty="0"/>
              <a:t>Write</a:t>
            </a:r>
            <a:r>
              <a:rPr spc="-55" dirty="0"/>
              <a:t> </a:t>
            </a:r>
            <a:r>
              <a:rPr dirty="0"/>
              <a:t>an</a:t>
            </a:r>
            <a:r>
              <a:rPr spc="-50" dirty="0"/>
              <a:t> </a:t>
            </a:r>
            <a:r>
              <a:rPr dirty="0"/>
              <a:t>intentionally</a:t>
            </a:r>
            <a:r>
              <a:rPr spc="-50" dirty="0"/>
              <a:t> </a:t>
            </a:r>
            <a:r>
              <a:rPr dirty="0"/>
              <a:t>funny</a:t>
            </a:r>
            <a:r>
              <a:rPr spc="-50" dirty="0"/>
              <a:t> </a:t>
            </a:r>
            <a:r>
              <a:rPr spc="-10" dirty="0"/>
              <a:t>story? </a:t>
            </a:r>
            <a:r>
              <a:rPr dirty="0"/>
              <a:t>Construct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spc="-10" dirty="0"/>
              <a:t>building?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67550" y="1741696"/>
            <a:ext cx="329565" cy="240029"/>
            <a:chOff x="467550" y="1741696"/>
            <a:chExt cx="329565" cy="240029"/>
          </a:xfrm>
        </p:grpSpPr>
        <p:sp>
          <p:nvSpPr>
            <p:cNvPr id="5" name="object 5"/>
            <p:cNvSpPr/>
            <p:nvPr/>
          </p:nvSpPr>
          <p:spPr>
            <a:xfrm>
              <a:off x="472312" y="1746459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0" y="81528"/>
                  </a:moveTo>
                  <a:lnTo>
                    <a:pt x="99267" y="230198"/>
                  </a:lnTo>
                  <a:lnTo>
                    <a:pt x="175813" y="150268"/>
                  </a:lnTo>
                  <a:lnTo>
                    <a:pt x="110870" y="150268"/>
                  </a:lnTo>
                  <a:lnTo>
                    <a:pt x="0" y="81528"/>
                  </a:lnTo>
                  <a:close/>
                </a:path>
                <a:path w="320040" h="230505">
                  <a:moveTo>
                    <a:pt x="319719" y="0"/>
                  </a:moveTo>
                  <a:lnTo>
                    <a:pt x="110870" y="150268"/>
                  </a:lnTo>
                  <a:lnTo>
                    <a:pt x="175813" y="150268"/>
                  </a:lnTo>
                  <a:lnTo>
                    <a:pt x="319719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2312" y="1746459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70553" y="2051008"/>
            <a:ext cx="329565" cy="240029"/>
            <a:chOff x="470553" y="2051008"/>
            <a:chExt cx="329565" cy="240029"/>
          </a:xfrm>
        </p:grpSpPr>
        <p:sp>
          <p:nvSpPr>
            <p:cNvPr id="8" name="object 8"/>
            <p:cNvSpPr/>
            <p:nvPr/>
          </p:nvSpPr>
          <p:spPr>
            <a:xfrm>
              <a:off x="475316" y="2055770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0" y="81528"/>
                  </a:moveTo>
                  <a:lnTo>
                    <a:pt x="99267" y="230198"/>
                  </a:lnTo>
                  <a:lnTo>
                    <a:pt x="175812" y="150268"/>
                  </a:lnTo>
                  <a:lnTo>
                    <a:pt x="110870" y="150268"/>
                  </a:lnTo>
                  <a:lnTo>
                    <a:pt x="0" y="81528"/>
                  </a:lnTo>
                  <a:close/>
                </a:path>
                <a:path w="320040" h="230505">
                  <a:moveTo>
                    <a:pt x="319718" y="0"/>
                  </a:moveTo>
                  <a:lnTo>
                    <a:pt x="110870" y="150268"/>
                  </a:lnTo>
                  <a:lnTo>
                    <a:pt x="175812" y="150268"/>
                  </a:lnTo>
                  <a:lnTo>
                    <a:pt x="319718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5316" y="2055770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70554" y="2353137"/>
            <a:ext cx="329565" cy="240029"/>
            <a:chOff x="470554" y="2353137"/>
            <a:chExt cx="329565" cy="240029"/>
          </a:xfrm>
        </p:grpSpPr>
        <p:sp>
          <p:nvSpPr>
            <p:cNvPr id="11" name="object 11"/>
            <p:cNvSpPr/>
            <p:nvPr/>
          </p:nvSpPr>
          <p:spPr>
            <a:xfrm>
              <a:off x="475317" y="2357899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0" y="81528"/>
                  </a:moveTo>
                  <a:lnTo>
                    <a:pt x="99267" y="230197"/>
                  </a:lnTo>
                  <a:lnTo>
                    <a:pt x="175812" y="150268"/>
                  </a:lnTo>
                  <a:lnTo>
                    <a:pt x="110870" y="150268"/>
                  </a:lnTo>
                  <a:lnTo>
                    <a:pt x="0" y="81528"/>
                  </a:lnTo>
                  <a:close/>
                </a:path>
                <a:path w="320040" h="230505">
                  <a:moveTo>
                    <a:pt x="319718" y="0"/>
                  </a:moveTo>
                  <a:lnTo>
                    <a:pt x="110870" y="150268"/>
                  </a:lnTo>
                  <a:lnTo>
                    <a:pt x="175812" y="150268"/>
                  </a:lnTo>
                  <a:lnTo>
                    <a:pt x="319718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5317" y="2357899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34486" y="2976824"/>
            <a:ext cx="329565" cy="240029"/>
            <a:chOff x="434486" y="2976824"/>
            <a:chExt cx="329565" cy="240029"/>
          </a:xfrm>
        </p:grpSpPr>
        <p:sp>
          <p:nvSpPr>
            <p:cNvPr id="14" name="object 14"/>
            <p:cNvSpPr/>
            <p:nvPr/>
          </p:nvSpPr>
          <p:spPr>
            <a:xfrm>
              <a:off x="439249" y="2981586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0" y="81528"/>
                  </a:moveTo>
                  <a:lnTo>
                    <a:pt x="99267" y="230198"/>
                  </a:lnTo>
                  <a:lnTo>
                    <a:pt x="175812" y="150268"/>
                  </a:lnTo>
                  <a:lnTo>
                    <a:pt x="110870" y="150268"/>
                  </a:lnTo>
                  <a:lnTo>
                    <a:pt x="0" y="81528"/>
                  </a:lnTo>
                  <a:close/>
                </a:path>
                <a:path w="320040" h="230505">
                  <a:moveTo>
                    <a:pt x="319718" y="0"/>
                  </a:moveTo>
                  <a:lnTo>
                    <a:pt x="110870" y="150268"/>
                  </a:lnTo>
                  <a:lnTo>
                    <a:pt x="175812" y="150268"/>
                  </a:lnTo>
                  <a:lnTo>
                    <a:pt x="319718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9249" y="2981586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4611" y="2647396"/>
            <a:ext cx="238125" cy="239723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6089650" y="1573043"/>
            <a:ext cx="5972810" cy="1527810"/>
            <a:chOff x="6089650" y="1573043"/>
            <a:chExt cx="5972810" cy="1527810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1136" y="1646042"/>
              <a:ext cx="5734581" cy="139357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096000" y="1579393"/>
              <a:ext cx="5960110" cy="1515110"/>
            </a:xfrm>
            <a:custGeom>
              <a:avLst/>
              <a:gdLst/>
              <a:ahLst/>
              <a:cxnLst/>
              <a:rect l="l" t="t" r="r" b="b"/>
              <a:pathLst>
                <a:path w="5960109" h="1515110">
                  <a:moveTo>
                    <a:pt x="0" y="0"/>
                  </a:moveTo>
                  <a:lnTo>
                    <a:pt x="5959586" y="0"/>
                  </a:lnTo>
                  <a:lnTo>
                    <a:pt x="5959586" y="1514751"/>
                  </a:lnTo>
                  <a:lnTo>
                    <a:pt x="0" y="151475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055014" y="3755235"/>
            <a:ext cx="5972810" cy="1830705"/>
            <a:chOff x="6055014" y="3755235"/>
            <a:chExt cx="5972810" cy="1830705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1364" y="3761585"/>
              <a:ext cx="5959586" cy="173890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061364" y="3761585"/>
              <a:ext cx="5960110" cy="1818005"/>
            </a:xfrm>
            <a:custGeom>
              <a:avLst/>
              <a:gdLst/>
              <a:ahLst/>
              <a:cxnLst/>
              <a:rect l="l" t="t" r="r" b="b"/>
              <a:pathLst>
                <a:path w="5960109" h="1818004">
                  <a:moveTo>
                    <a:pt x="0" y="0"/>
                  </a:moveTo>
                  <a:lnTo>
                    <a:pt x="5959586" y="0"/>
                  </a:lnTo>
                  <a:lnTo>
                    <a:pt x="5959586" y="1817946"/>
                  </a:lnTo>
                  <a:lnTo>
                    <a:pt x="0" y="181794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23448" y="3298835"/>
            <a:ext cx="316865" cy="240029"/>
            <a:chOff x="423448" y="3298835"/>
            <a:chExt cx="316865" cy="240029"/>
          </a:xfrm>
        </p:grpSpPr>
        <p:sp>
          <p:nvSpPr>
            <p:cNvPr id="24" name="object 24"/>
            <p:cNvSpPr/>
            <p:nvPr/>
          </p:nvSpPr>
          <p:spPr>
            <a:xfrm>
              <a:off x="428210" y="3303597"/>
              <a:ext cx="307340" cy="176530"/>
            </a:xfrm>
            <a:custGeom>
              <a:avLst/>
              <a:gdLst/>
              <a:ahLst/>
              <a:cxnLst/>
              <a:rect l="l" t="t" r="r" b="b"/>
              <a:pathLst>
                <a:path w="307340" h="176529">
                  <a:moveTo>
                    <a:pt x="272827" y="27082"/>
                  </a:moveTo>
                  <a:lnTo>
                    <a:pt x="204620" y="27082"/>
                  </a:lnTo>
                  <a:lnTo>
                    <a:pt x="238723" y="54164"/>
                  </a:lnTo>
                  <a:lnTo>
                    <a:pt x="204620" y="81246"/>
                  </a:lnTo>
                  <a:lnTo>
                    <a:pt x="102310" y="108328"/>
                  </a:lnTo>
                  <a:lnTo>
                    <a:pt x="102310" y="176033"/>
                  </a:lnTo>
                  <a:lnTo>
                    <a:pt x="170516" y="176033"/>
                  </a:lnTo>
                  <a:lnTo>
                    <a:pt x="170516" y="121869"/>
                  </a:lnTo>
                  <a:lnTo>
                    <a:pt x="238723" y="108328"/>
                  </a:lnTo>
                  <a:lnTo>
                    <a:pt x="306930" y="54164"/>
                  </a:lnTo>
                  <a:lnTo>
                    <a:pt x="272827" y="27082"/>
                  </a:lnTo>
                  <a:close/>
                </a:path>
                <a:path w="307340" h="176529">
                  <a:moveTo>
                    <a:pt x="238723" y="0"/>
                  </a:moveTo>
                  <a:lnTo>
                    <a:pt x="68206" y="0"/>
                  </a:lnTo>
                  <a:lnTo>
                    <a:pt x="0" y="54164"/>
                  </a:lnTo>
                  <a:lnTo>
                    <a:pt x="68206" y="67704"/>
                  </a:lnTo>
                  <a:lnTo>
                    <a:pt x="102310" y="27082"/>
                  </a:lnTo>
                  <a:lnTo>
                    <a:pt x="272827" y="27082"/>
                  </a:lnTo>
                  <a:lnTo>
                    <a:pt x="238723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8210" y="3303597"/>
              <a:ext cx="307340" cy="176530"/>
            </a:xfrm>
            <a:custGeom>
              <a:avLst/>
              <a:gdLst/>
              <a:ahLst/>
              <a:cxnLst/>
              <a:rect l="l" t="t" r="r" b="b"/>
              <a:pathLst>
                <a:path w="307340" h="176529">
                  <a:moveTo>
                    <a:pt x="0" y="54164"/>
                  </a:moveTo>
                  <a:lnTo>
                    <a:pt x="68206" y="0"/>
                  </a:lnTo>
                  <a:lnTo>
                    <a:pt x="238723" y="0"/>
                  </a:lnTo>
                  <a:lnTo>
                    <a:pt x="306930" y="54164"/>
                  </a:lnTo>
                  <a:lnTo>
                    <a:pt x="238723" y="108328"/>
                  </a:lnTo>
                  <a:lnTo>
                    <a:pt x="170516" y="121869"/>
                  </a:lnTo>
                  <a:lnTo>
                    <a:pt x="170516" y="176033"/>
                  </a:lnTo>
                  <a:lnTo>
                    <a:pt x="102310" y="176033"/>
                  </a:lnTo>
                  <a:lnTo>
                    <a:pt x="102310" y="108328"/>
                  </a:lnTo>
                  <a:lnTo>
                    <a:pt x="204619" y="81246"/>
                  </a:lnTo>
                  <a:lnTo>
                    <a:pt x="238723" y="54164"/>
                  </a:lnTo>
                  <a:lnTo>
                    <a:pt x="204619" y="27082"/>
                  </a:lnTo>
                  <a:lnTo>
                    <a:pt x="102310" y="27082"/>
                  </a:lnTo>
                  <a:lnTo>
                    <a:pt x="68206" y="67705"/>
                  </a:lnTo>
                  <a:lnTo>
                    <a:pt x="0" y="5416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30521" y="3506713"/>
              <a:ext cx="68580" cy="27305"/>
            </a:xfrm>
            <a:custGeom>
              <a:avLst/>
              <a:gdLst/>
              <a:ahLst/>
              <a:cxnLst/>
              <a:rect l="l" t="t" r="r" b="b"/>
              <a:pathLst>
                <a:path w="68579" h="27304">
                  <a:moveTo>
                    <a:pt x="68206" y="0"/>
                  </a:moveTo>
                  <a:lnTo>
                    <a:pt x="0" y="0"/>
                  </a:lnTo>
                  <a:lnTo>
                    <a:pt x="0" y="27081"/>
                  </a:lnTo>
                  <a:lnTo>
                    <a:pt x="68206" y="27081"/>
                  </a:lnTo>
                  <a:lnTo>
                    <a:pt x="68206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30521" y="3506713"/>
              <a:ext cx="68580" cy="27305"/>
            </a:xfrm>
            <a:custGeom>
              <a:avLst/>
              <a:gdLst/>
              <a:ahLst/>
              <a:cxnLst/>
              <a:rect l="l" t="t" r="r" b="b"/>
              <a:pathLst>
                <a:path w="68579" h="27304">
                  <a:moveTo>
                    <a:pt x="68206" y="0"/>
                  </a:moveTo>
                  <a:lnTo>
                    <a:pt x="0" y="0"/>
                  </a:lnTo>
                  <a:lnTo>
                    <a:pt x="0" y="27082"/>
                  </a:lnTo>
                  <a:lnTo>
                    <a:pt x="68206" y="27082"/>
                  </a:lnTo>
                  <a:lnTo>
                    <a:pt x="68206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8875">
              <a:lnSpc>
                <a:spcPct val="100000"/>
              </a:lnSpc>
              <a:spcBef>
                <a:spcPts val="100"/>
              </a:spcBef>
            </a:pPr>
            <a:r>
              <a:rPr dirty="0"/>
              <a:t>AI</a:t>
            </a:r>
            <a:r>
              <a:rPr spc="-95" dirty="0"/>
              <a:t> </a:t>
            </a:r>
            <a:r>
              <a:rPr dirty="0"/>
              <a:t>is</a:t>
            </a:r>
            <a:r>
              <a:rPr spc="-95" dirty="0"/>
              <a:t> </a:t>
            </a:r>
            <a:r>
              <a:rPr dirty="0"/>
              <a:t>having</a:t>
            </a:r>
            <a:r>
              <a:rPr spc="-90" dirty="0"/>
              <a:t> </a:t>
            </a:r>
            <a:r>
              <a:rPr spc="-35" dirty="0"/>
              <a:t>real-</a:t>
            </a:r>
            <a:r>
              <a:rPr dirty="0"/>
              <a:t>world</a:t>
            </a:r>
            <a:r>
              <a:rPr spc="-95" dirty="0"/>
              <a:t> </a:t>
            </a:r>
            <a:r>
              <a:rPr spc="-10" dirty="0"/>
              <a:t>impact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2797" y="1905000"/>
            <a:ext cx="7192802" cy="404395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4017" y="1208569"/>
            <a:ext cx="3465195" cy="1163320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1035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Public</a:t>
            </a:r>
            <a:r>
              <a:rPr sz="32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imagination</a:t>
            </a:r>
            <a:endParaRPr sz="3200" dirty="0">
              <a:latin typeface="Calibri"/>
              <a:cs typeface="Calibri"/>
            </a:endParaRPr>
          </a:p>
          <a:p>
            <a:pPr marL="778510" lvl="1" indent="-283845">
              <a:lnSpc>
                <a:spcPct val="100000"/>
              </a:lnSpc>
              <a:spcBef>
                <a:spcPts val="819"/>
              </a:spcBef>
              <a:buFont typeface="Trebuchet MS"/>
              <a:buChar char="▪"/>
              <a:tabLst>
                <a:tab pos="778510" algn="l"/>
              </a:tabLst>
            </a:pPr>
            <a:r>
              <a:rPr sz="2800" spc="-50" dirty="0">
                <a:latin typeface="Calibri"/>
                <a:cs typeface="Calibri"/>
              </a:rPr>
              <a:t>Text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assistants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08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75" dirty="0"/>
              <a:t> </a:t>
            </a:r>
            <a:r>
              <a:rPr dirty="0"/>
              <a:t>Can</a:t>
            </a:r>
            <a:r>
              <a:rPr spc="-75" dirty="0"/>
              <a:t> </a:t>
            </a:r>
            <a:r>
              <a:rPr dirty="0"/>
              <a:t>AI</a:t>
            </a:r>
            <a:r>
              <a:rPr spc="-75" dirty="0"/>
              <a:t> </a:t>
            </a:r>
            <a:r>
              <a:rPr spc="-25" dirty="0"/>
              <a:t>Do?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16559">
              <a:lnSpc>
                <a:spcPct val="121100"/>
              </a:lnSpc>
              <a:spcBef>
                <a:spcPts val="95"/>
              </a:spcBef>
            </a:pPr>
            <a:r>
              <a:rPr b="1" dirty="0">
                <a:latin typeface="Calibri"/>
                <a:cs typeface="Calibri"/>
              </a:rPr>
              <a:t>Quiz:</a:t>
            </a:r>
            <a:r>
              <a:rPr b="1" spc="-30" dirty="0">
                <a:latin typeface="Calibri"/>
                <a:cs typeface="Calibri"/>
              </a:rPr>
              <a:t> </a:t>
            </a:r>
            <a:r>
              <a:rPr dirty="0"/>
              <a:t>Which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following</a:t>
            </a:r>
            <a:r>
              <a:rPr spc="-20" dirty="0"/>
              <a:t> </a:t>
            </a:r>
            <a:r>
              <a:rPr dirty="0"/>
              <a:t>can</a:t>
            </a:r>
            <a:r>
              <a:rPr spc="-15" dirty="0"/>
              <a:t> </a:t>
            </a:r>
            <a:r>
              <a:rPr dirty="0"/>
              <a:t>be</a:t>
            </a:r>
            <a:r>
              <a:rPr spc="-20" dirty="0"/>
              <a:t> </a:t>
            </a:r>
            <a:r>
              <a:rPr dirty="0"/>
              <a:t>done</a:t>
            </a:r>
            <a:r>
              <a:rPr spc="-15" dirty="0"/>
              <a:t> </a:t>
            </a:r>
            <a:r>
              <a:rPr dirty="0"/>
              <a:t>at</a:t>
            </a:r>
            <a:r>
              <a:rPr spc="-15" dirty="0"/>
              <a:t> </a:t>
            </a:r>
            <a:r>
              <a:rPr spc="-10" dirty="0"/>
              <a:t>present? </a:t>
            </a:r>
            <a:r>
              <a:rPr dirty="0"/>
              <a:t>Win</a:t>
            </a:r>
            <a:r>
              <a:rPr spc="-30" dirty="0"/>
              <a:t> </a:t>
            </a:r>
            <a:r>
              <a:rPr dirty="0"/>
              <a:t>against</a:t>
            </a:r>
            <a:r>
              <a:rPr spc="-30" dirty="0"/>
              <a:t> </a:t>
            </a:r>
            <a:r>
              <a:rPr dirty="0"/>
              <a:t>any</a:t>
            </a:r>
            <a:r>
              <a:rPr spc="-25" dirty="0"/>
              <a:t> </a:t>
            </a:r>
            <a:r>
              <a:rPr dirty="0"/>
              <a:t>human</a:t>
            </a:r>
            <a:r>
              <a:rPr spc="-30" dirty="0"/>
              <a:t> </a:t>
            </a:r>
            <a:r>
              <a:rPr dirty="0"/>
              <a:t>at</a:t>
            </a:r>
            <a:r>
              <a:rPr spc="-30" dirty="0"/>
              <a:t> </a:t>
            </a:r>
            <a:r>
              <a:rPr spc="-10" dirty="0"/>
              <a:t>chess?</a:t>
            </a:r>
          </a:p>
          <a:p>
            <a:pPr marL="12700" marR="1873885">
              <a:lnSpc>
                <a:spcPct val="121100"/>
              </a:lnSpc>
            </a:pPr>
            <a:r>
              <a:rPr dirty="0"/>
              <a:t>Win</a:t>
            </a:r>
            <a:r>
              <a:rPr spc="-25" dirty="0"/>
              <a:t> </a:t>
            </a:r>
            <a:r>
              <a:rPr dirty="0"/>
              <a:t>against</a:t>
            </a:r>
            <a:r>
              <a:rPr spc="-2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best</a:t>
            </a:r>
            <a:r>
              <a:rPr spc="-25" dirty="0"/>
              <a:t> </a:t>
            </a:r>
            <a:r>
              <a:rPr dirty="0"/>
              <a:t>humans</a:t>
            </a:r>
            <a:r>
              <a:rPr spc="-25" dirty="0"/>
              <a:t> </a:t>
            </a:r>
            <a:r>
              <a:rPr dirty="0"/>
              <a:t>at</a:t>
            </a:r>
            <a:r>
              <a:rPr spc="-25" dirty="0"/>
              <a:t> Go? </a:t>
            </a:r>
            <a:r>
              <a:rPr dirty="0"/>
              <a:t>Play</a:t>
            </a:r>
            <a:r>
              <a:rPr spc="-3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decent</a:t>
            </a:r>
            <a:r>
              <a:rPr spc="-25" dirty="0"/>
              <a:t> </a:t>
            </a:r>
            <a:r>
              <a:rPr dirty="0"/>
              <a:t>game</a:t>
            </a:r>
            <a:r>
              <a:rPr spc="-2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10" dirty="0"/>
              <a:t>tennis?</a:t>
            </a:r>
          </a:p>
          <a:p>
            <a:pPr marL="12700" marR="1776095">
              <a:lnSpc>
                <a:spcPct val="121100"/>
              </a:lnSpc>
            </a:pPr>
            <a:r>
              <a:rPr dirty="0"/>
              <a:t>Unload</a:t>
            </a:r>
            <a:r>
              <a:rPr spc="-35" dirty="0"/>
              <a:t> </a:t>
            </a:r>
            <a:r>
              <a:rPr dirty="0"/>
              <a:t>any</a:t>
            </a:r>
            <a:r>
              <a:rPr spc="-35" dirty="0"/>
              <a:t> </a:t>
            </a:r>
            <a:r>
              <a:rPr dirty="0"/>
              <a:t>dishwasher</a:t>
            </a:r>
            <a:r>
              <a:rPr spc="-35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any</a:t>
            </a:r>
            <a:r>
              <a:rPr spc="-35" dirty="0"/>
              <a:t> </a:t>
            </a:r>
            <a:r>
              <a:rPr spc="-20" dirty="0"/>
              <a:t>home? </a:t>
            </a:r>
            <a:r>
              <a:rPr dirty="0"/>
              <a:t>Drive</a:t>
            </a:r>
            <a:r>
              <a:rPr spc="-40" dirty="0"/>
              <a:t> </a:t>
            </a:r>
            <a:r>
              <a:rPr dirty="0"/>
              <a:t>safely</a:t>
            </a:r>
            <a:r>
              <a:rPr spc="-35" dirty="0"/>
              <a:t> </a:t>
            </a:r>
            <a:r>
              <a:rPr dirty="0"/>
              <a:t>along</a:t>
            </a:r>
            <a:r>
              <a:rPr spc="-35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spc="-10" dirty="0"/>
              <a:t>highway?</a:t>
            </a:r>
          </a:p>
          <a:p>
            <a:pPr marL="12700" marR="1132205">
              <a:lnSpc>
                <a:spcPct val="121100"/>
              </a:lnSpc>
            </a:pPr>
            <a:r>
              <a:rPr dirty="0"/>
              <a:t>Drive</a:t>
            </a:r>
            <a:r>
              <a:rPr spc="-40" dirty="0"/>
              <a:t> </a:t>
            </a:r>
            <a:r>
              <a:rPr dirty="0"/>
              <a:t>safely</a:t>
            </a:r>
            <a:r>
              <a:rPr spc="-40" dirty="0"/>
              <a:t> </a:t>
            </a:r>
            <a:r>
              <a:rPr dirty="0"/>
              <a:t>along</a:t>
            </a:r>
            <a:r>
              <a:rPr spc="-40" dirty="0"/>
              <a:t> </a:t>
            </a:r>
            <a:r>
              <a:rPr dirty="0"/>
              <a:t>streets</a:t>
            </a:r>
            <a:r>
              <a:rPr spc="-40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San</a:t>
            </a:r>
            <a:r>
              <a:rPr spc="-40" dirty="0"/>
              <a:t> </a:t>
            </a:r>
            <a:r>
              <a:rPr spc="-10" dirty="0"/>
              <a:t>Francisco? </a:t>
            </a:r>
            <a:r>
              <a:rPr dirty="0"/>
              <a:t>Buy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week's</a:t>
            </a:r>
            <a:r>
              <a:rPr spc="-25" dirty="0"/>
              <a:t> </a:t>
            </a:r>
            <a:r>
              <a:rPr dirty="0"/>
              <a:t>worth</a:t>
            </a:r>
            <a:r>
              <a:rPr spc="-2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groceries</a:t>
            </a:r>
            <a:r>
              <a:rPr spc="-25" dirty="0"/>
              <a:t> </a:t>
            </a:r>
            <a:r>
              <a:rPr dirty="0"/>
              <a:t>on</a:t>
            </a:r>
            <a:r>
              <a:rPr spc="-2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spc="-20" dirty="0"/>
              <a:t>web?</a:t>
            </a:r>
          </a:p>
          <a:p>
            <a:pPr marL="12700" marR="655320" algn="just">
              <a:lnSpc>
                <a:spcPct val="121100"/>
              </a:lnSpc>
            </a:pPr>
            <a:r>
              <a:rPr dirty="0"/>
              <a:t>Buy</a:t>
            </a:r>
            <a:r>
              <a:rPr spc="-3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week's</a:t>
            </a:r>
            <a:r>
              <a:rPr spc="-30" dirty="0"/>
              <a:t> </a:t>
            </a:r>
            <a:r>
              <a:rPr dirty="0"/>
              <a:t>worth</a:t>
            </a:r>
            <a:r>
              <a:rPr spc="-2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groceries</a:t>
            </a:r>
            <a:r>
              <a:rPr spc="-25" dirty="0"/>
              <a:t> </a:t>
            </a:r>
            <a:r>
              <a:rPr dirty="0"/>
              <a:t>at</a:t>
            </a:r>
            <a:r>
              <a:rPr spc="-30" dirty="0"/>
              <a:t> </a:t>
            </a:r>
            <a:r>
              <a:rPr spc="-10" dirty="0"/>
              <a:t>Berkeley</a:t>
            </a:r>
            <a:r>
              <a:rPr spc="-25" dirty="0"/>
              <a:t> </a:t>
            </a:r>
            <a:r>
              <a:rPr spc="-10" dirty="0"/>
              <a:t>Bowl? </a:t>
            </a:r>
            <a:r>
              <a:rPr dirty="0"/>
              <a:t>Discover</a:t>
            </a:r>
            <a:r>
              <a:rPr spc="-45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dirty="0"/>
              <a:t>prove</a:t>
            </a:r>
            <a:r>
              <a:rPr spc="-45" dirty="0"/>
              <a:t> </a:t>
            </a:r>
            <a:r>
              <a:rPr dirty="0"/>
              <a:t>a</a:t>
            </a:r>
            <a:r>
              <a:rPr spc="-40" dirty="0"/>
              <a:t> </a:t>
            </a:r>
            <a:r>
              <a:rPr dirty="0"/>
              <a:t>new</a:t>
            </a:r>
            <a:r>
              <a:rPr spc="-45" dirty="0"/>
              <a:t> </a:t>
            </a:r>
            <a:r>
              <a:rPr dirty="0"/>
              <a:t>mathematical</a:t>
            </a:r>
            <a:r>
              <a:rPr spc="-40" dirty="0"/>
              <a:t> </a:t>
            </a:r>
            <a:r>
              <a:rPr spc="-10" dirty="0"/>
              <a:t>theorem? Perform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surgical</a:t>
            </a:r>
            <a:r>
              <a:rPr spc="-25" dirty="0"/>
              <a:t> </a:t>
            </a:r>
            <a:r>
              <a:rPr spc="-10" dirty="0"/>
              <a:t>operation?</a:t>
            </a:r>
          </a:p>
          <a:p>
            <a:pPr marL="12700" marR="5080">
              <a:lnSpc>
                <a:spcPct val="121100"/>
              </a:lnSpc>
            </a:pPr>
            <a:r>
              <a:rPr spc="-20" dirty="0"/>
              <a:t>Translate</a:t>
            </a:r>
            <a:r>
              <a:rPr spc="-35" dirty="0"/>
              <a:t> </a:t>
            </a:r>
            <a:r>
              <a:rPr dirty="0"/>
              <a:t>spoken</a:t>
            </a:r>
            <a:r>
              <a:rPr spc="-35" dirty="0"/>
              <a:t> </a:t>
            </a:r>
            <a:r>
              <a:rPr dirty="0"/>
              <a:t>Chinese</a:t>
            </a:r>
            <a:r>
              <a:rPr spc="-35" dirty="0"/>
              <a:t> </a:t>
            </a:r>
            <a:r>
              <a:rPr dirty="0"/>
              <a:t>into</a:t>
            </a:r>
            <a:r>
              <a:rPr spc="-35" dirty="0"/>
              <a:t> </a:t>
            </a:r>
            <a:r>
              <a:rPr dirty="0"/>
              <a:t>spoken</a:t>
            </a:r>
            <a:r>
              <a:rPr spc="-35" dirty="0"/>
              <a:t> </a:t>
            </a:r>
            <a:r>
              <a:rPr dirty="0"/>
              <a:t>English</a:t>
            </a:r>
            <a:r>
              <a:rPr spc="-30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real</a:t>
            </a:r>
            <a:r>
              <a:rPr spc="-35" dirty="0"/>
              <a:t> </a:t>
            </a:r>
            <a:r>
              <a:rPr spc="-10" dirty="0"/>
              <a:t>time? </a:t>
            </a:r>
            <a:r>
              <a:rPr dirty="0"/>
              <a:t>Win</a:t>
            </a:r>
            <a:r>
              <a:rPr spc="-5" dirty="0"/>
              <a:t> </a:t>
            </a:r>
            <a:r>
              <a:rPr dirty="0"/>
              <a:t>an</a:t>
            </a:r>
            <a:r>
              <a:rPr spc="-5" dirty="0"/>
              <a:t> </a:t>
            </a:r>
            <a:r>
              <a:rPr dirty="0"/>
              <a:t>art</a:t>
            </a:r>
            <a:r>
              <a:rPr spc="-5" dirty="0"/>
              <a:t> </a:t>
            </a:r>
            <a:r>
              <a:rPr spc="-10" dirty="0"/>
              <a:t>competition?</a:t>
            </a:r>
          </a:p>
          <a:p>
            <a:pPr marL="12700" marR="1993900">
              <a:lnSpc>
                <a:spcPct val="121100"/>
              </a:lnSpc>
            </a:pPr>
            <a:r>
              <a:rPr dirty="0"/>
              <a:t>Write</a:t>
            </a:r>
            <a:r>
              <a:rPr spc="-55" dirty="0"/>
              <a:t> </a:t>
            </a:r>
            <a:r>
              <a:rPr dirty="0"/>
              <a:t>an</a:t>
            </a:r>
            <a:r>
              <a:rPr spc="-50" dirty="0"/>
              <a:t> </a:t>
            </a:r>
            <a:r>
              <a:rPr dirty="0"/>
              <a:t>intentionally</a:t>
            </a:r>
            <a:r>
              <a:rPr spc="-50" dirty="0"/>
              <a:t> </a:t>
            </a:r>
            <a:r>
              <a:rPr dirty="0"/>
              <a:t>funny</a:t>
            </a:r>
            <a:r>
              <a:rPr spc="-50" dirty="0"/>
              <a:t> </a:t>
            </a:r>
            <a:r>
              <a:rPr spc="-10" dirty="0"/>
              <a:t>story? </a:t>
            </a:r>
            <a:r>
              <a:rPr dirty="0"/>
              <a:t>Construct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spc="-10" dirty="0"/>
              <a:t>building?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67550" y="1741696"/>
            <a:ext cx="329565" cy="240029"/>
            <a:chOff x="467550" y="1741696"/>
            <a:chExt cx="329565" cy="240029"/>
          </a:xfrm>
        </p:grpSpPr>
        <p:sp>
          <p:nvSpPr>
            <p:cNvPr id="5" name="object 5"/>
            <p:cNvSpPr/>
            <p:nvPr/>
          </p:nvSpPr>
          <p:spPr>
            <a:xfrm>
              <a:off x="472312" y="1746459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0" y="81528"/>
                  </a:moveTo>
                  <a:lnTo>
                    <a:pt x="99267" y="230198"/>
                  </a:lnTo>
                  <a:lnTo>
                    <a:pt x="175813" y="150268"/>
                  </a:lnTo>
                  <a:lnTo>
                    <a:pt x="110870" y="150268"/>
                  </a:lnTo>
                  <a:lnTo>
                    <a:pt x="0" y="81528"/>
                  </a:lnTo>
                  <a:close/>
                </a:path>
                <a:path w="320040" h="230505">
                  <a:moveTo>
                    <a:pt x="319719" y="0"/>
                  </a:moveTo>
                  <a:lnTo>
                    <a:pt x="110870" y="150268"/>
                  </a:lnTo>
                  <a:lnTo>
                    <a:pt x="175813" y="150268"/>
                  </a:lnTo>
                  <a:lnTo>
                    <a:pt x="319719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2312" y="1746459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25097" y="3296186"/>
            <a:ext cx="339090" cy="516890"/>
            <a:chOff x="425097" y="3296186"/>
            <a:chExt cx="339090" cy="516890"/>
          </a:xfrm>
        </p:grpSpPr>
        <p:sp>
          <p:nvSpPr>
            <p:cNvPr id="8" name="object 8"/>
            <p:cNvSpPr/>
            <p:nvPr/>
          </p:nvSpPr>
          <p:spPr>
            <a:xfrm>
              <a:off x="429859" y="3300948"/>
              <a:ext cx="307340" cy="176530"/>
            </a:xfrm>
            <a:custGeom>
              <a:avLst/>
              <a:gdLst/>
              <a:ahLst/>
              <a:cxnLst/>
              <a:rect l="l" t="t" r="r" b="b"/>
              <a:pathLst>
                <a:path w="307340" h="176529">
                  <a:moveTo>
                    <a:pt x="272827" y="27082"/>
                  </a:moveTo>
                  <a:lnTo>
                    <a:pt x="204620" y="27082"/>
                  </a:lnTo>
                  <a:lnTo>
                    <a:pt x="238723" y="54164"/>
                  </a:lnTo>
                  <a:lnTo>
                    <a:pt x="204620" y="81246"/>
                  </a:lnTo>
                  <a:lnTo>
                    <a:pt x="102310" y="108328"/>
                  </a:lnTo>
                  <a:lnTo>
                    <a:pt x="102310" y="176034"/>
                  </a:lnTo>
                  <a:lnTo>
                    <a:pt x="170516" y="176034"/>
                  </a:lnTo>
                  <a:lnTo>
                    <a:pt x="170516" y="121870"/>
                  </a:lnTo>
                  <a:lnTo>
                    <a:pt x="238723" y="108328"/>
                  </a:lnTo>
                  <a:lnTo>
                    <a:pt x="306930" y="54164"/>
                  </a:lnTo>
                  <a:lnTo>
                    <a:pt x="272827" y="27082"/>
                  </a:lnTo>
                  <a:close/>
                </a:path>
                <a:path w="307340" h="176529">
                  <a:moveTo>
                    <a:pt x="238723" y="0"/>
                  </a:moveTo>
                  <a:lnTo>
                    <a:pt x="68206" y="0"/>
                  </a:lnTo>
                  <a:lnTo>
                    <a:pt x="0" y="54164"/>
                  </a:lnTo>
                  <a:lnTo>
                    <a:pt x="68206" y="67706"/>
                  </a:lnTo>
                  <a:lnTo>
                    <a:pt x="102310" y="27082"/>
                  </a:lnTo>
                  <a:lnTo>
                    <a:pt x="272827" y="27082"/>
                  </a:lnTo>
                  <a:lnTo>
                    <a:pt x="238723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9859" y="3300948"/>
              <a:ext cx="307340" cy="176530"/>
            </a:xfrm>
            <a:custGeom>
              <a:avLst/>
              <a:gdLst/>
              <a:ahLst/>
              <a:cxnLst/>
              <a:rect l="l" t="t" r="r" b="b"/>
              <a:pathLst>
                <a:path w="307340" h="176529">
                  <a:moveTo>
                    <a:pt x="0" y="54164"/>
                  </a:moveTo>
                  <a:lnTo>
                    <a:pt x="68206" y="0"/>
                  </a:lnTo>
                  <a:lnTo>
                    <a:pt x="238723" y="0"/>
                  </a:lnTo>
                  <a:lnTo>
                    <a:pt x="306930" y="54164"/>
                  </a:lnTo>
                  <a:lnTo>
                    <a:pt x="238723" y="108328"/>
                  </a:lnTo>
                  <a:lnTo>
                    <a:pt x="170516" y="121869"/>
                  </a:lnTo>
                  <a:lnTo>
                    <a:pt x="170516" y="176033"/>
                  </a:lnTo>
                  <a:lnTo>
                    <a:pt x="102310" y="176033"/>
                  </a:lnTo>
                  <a:lnTo>
                    <a:pt x="102310" y="108328"/>
                  </a:lnTo>
                  <a:lnTo>
                    <a:pt x="204619" y="81246"/>
                  </a:lnTo>
                  <a:lnTo>
                    <a:pt x="238723" y="54164"/>
                  </a:lnTo>
                  <a:lnTo>
                    <a:pt x="204619" y="27082"/>
                  </a:lnTo>
                  <a:lnTo>
                    <a:pt x="102310" y="27082"/>
                  </a:lnTo>
                  <a:lnTo>
                    <a:pt x="68206" y="67705"/>
                  </a:lnTo>
                  <a:lnTo>
                    <a:pt x="0" y="5416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2170" y="3504064"/>
              <a:ext cx="68580" cy="27305"/>
            </a:xfrm>
            <a:custGeom>
              <a:avLst/>
              <a:gdLst/>
              <a:ahLst/>
              <a:cxnLst/>
              <a:rect l="l" t="t" r="r" b="b"/>
              <a:pathLst>
                <a:path w="68579" h="27304">
                  <a:moveTo>
                    <a:pt x="68206" y="0"/>
                  </a:moveTo>
                  <a:lnTo>
                    <a:pt x="0" y="0"/>
                  </a:lnTo>
                  <a:lnTo>
                    <a:pt x="0" y="27082"/>
                  </a:lnTo>
                  <a:lnTo>
                    <a:pt x="68206" y="27082"/>
                  </a:lnTo>
                  <a:lnTo>
                    <a:pt x="68206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2170" y="3504064"/>
              <a:ext cx="68580" cy="27305"/>
            </a:xfrm>
            <a:custGeom>
              <a:avLst/>
              <a:gdLst/>
              <a:ahLst/>
              <a:cxnLst/>
              <a:rect l="l" t="t" r="r" b="b"/>
              <a:pathLst>
                <a:path w="68579" h="27304">
                  <a:moveTo>
                    <a:pt x="68206" y="0"/>
                  </a:moveTo>
                  <a:lnTo>
                    <a:pt x="0" y="0"/>
                  </a:lnTo>
                  <a:lnTo>
                    <a:pt x="0" y="27082"/>
                  </a:lnTo>
                  <a:lnTo>
                    <a:pt x="68206" y="27082"/>
                  </a:lnTo>
                  <a:lnTo>
                    <a:pt x="68206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9247" y="3578071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4">
                  <a:moveTo>
                    <a:pt x="0" y="81528"/>
                  </a:moveTo>
                  <a:lnTo>
                    <a:pt x="99267" y="230198"/>
                  </a:lnTo>
                  <a:lnTo>
                    <a:pt x="175812" y="150268"/>
                  </a:lnTo>
                  <a:lnTo>
                    <a:pt x="110870" y="150268"/>
                  </a:lnTo>
                  <a:lnTo>
                    <a:pt x="0" y="81528"/>
                  </a:lnTo>
                  <a:close/>
                </a:path>
                <a:path w="320040" h="230504">
                  <a:moveTo>
                    <a:pt x="319718" y="0"/>
                  </a:moveTo>
                  <a:lnTo>
                    <a:pt x="110870" y="150268"/>
                  </a:lnTo>
                  <a:lnTo>
                    <a:pt x="175812" y="150268"/>
                  </a:lnTo>
                  <a:lnTo>
                    <a:pt x="319718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9247" y="3578071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4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70553" y="2051008"/>
            <a:ext cx="329565" cy="240029"/>
            <a:chOff x="470553" y="2051008"/>
            <a:chExt cx="329565" cy="240029"/>
          </a:xfrm>
        </p:grpSpPr>
        <p:sp>
          <p:nvSpPr>
            <p:cNvPr id="15" name="object 15"/>
            <p:cNvSpPr/>
            <p:nvPr/>
          </p:nvSpPr>
          <p:spPr>
            <a:xfrm>
              <a:off x="475316" y="2055770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0" y="81528"/>
                  </a:moveTo>
                  <a:lnTo>
                    <a:pt x="99267" y="230198"/>
                  </a:lnTo>
                  <a:lnTo>
                    <a:pt x="175812" y="150268"/>
                  </a:lnTo>
                  <a:lnTo>
                    <a:pt x="110870" y="150268"/>
                  </a:lnTo>
                  <a:lnTo>
                    <a:pt x="0" y="81528"/>
                  </a:lnTo>
                  <a:close/>
                </a:path>
                <a:path w="320040" h="230505">
                  <a:moveTo>
                    <a:pt x="319718" y="0"/>
                  </a:moveTo>
                  <a:lnTo>
                    <a:pt x="110870" y="150268"/>
                  </a:lnTo>
                  <a:lnTo>
                    <a:pt x="175812" y="150268"/>
                  </a:lnTo>
                  <a:lnTo>
                    <a:pt x="319718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5316" y="2055770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70554" y="2340437"/>
            <a:ext cx="329565" cy="240029"/>
            <a:chOff x="470554" y="2340437"/>
            <a:chExt cx="329565" cy="240029"/>
          </a:xfrm>
        </p:grpSpPr>
        <p:sp>
          <p:nvSpPr>
            <p:cNvPr id="18" name="object 18"/>
            <p:cNvSpPr/>
            <p:nvPr/>
          </p:nvSpPr>
          <p:spPr>
            <a:xfrm>
              <a:off x="475317" y="2345199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0" y="81528"/>
                  </a:moveTo>
                  <a:lnTo>
                    <a:pt x="99267" y="230197"/>
                  </a:lnTo>
                  <a:lnTo>
                    <a:pt x="175812" y="150268"/>
                  </a:lnTo>
                  <a:lnTo>
                    <a:pt x="110870" y="150268"/>
                  </a:lnTo>
                  <a:lnTo>
                    <a:pt x="0" y="81528"/>
                  </a:lnTo>
                  <a:close/>
                </a:path>
                <a:path w="320040" h="230505">
                  <a:moveTo>
                    <a:pt x="319718" y="0"/>
                  </a:moveTo>
                  <a:lnTo>
                    <a:pt x="110870" y="150268"/>
                  </a:lnTo>
                  <a:lnTo>
                    <a:pt x="175812" y="150268"/>
                  </a:lnTo>
                  <a:lnTo>
                    <a:pt x="319718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5317" y="2345199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434486" y="2976824"/>
            <a:ext cx="329565" cy="240029"/>
            <a:chOff x="434486" y="2976824"/>
            <a:chExt cx="329565" cy="240029"/>
          </a:xfrm>
        </p:grpSpPr>
        <p:sp>
          <p:nvSpPr>
            <p:cNvPr id="21" name="object 21"/>
            <p:cNvSpPr/>
            <p:nvPr/>
          </p:nvSpPr>
          <p:spPr>
            <a:xfrm>
              <a:off x="439249" y="2981586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0" y="81528"/>
                  </a:moveTo>
                  <a:lnTo>
                    <a:pt x="99267" y="230198"/>
                  </a:lnTo>
                  <a:lnTo>
                    <a:pt x="175812" y="150268"/>
                  </a:lnTo>
                  <a:lnTo>
                    <a:pt x="110870" y="150268"/>
                  </a:lnTo>
                  <a:lnTo>
                    <a:pt x="0" y="81528"/>
                  </a:lnTo>
                  <a:close/>
                </a:path>
                <a:path w="320040" h="230505">
                  <a:moveTo>
                    <a:pt x="319718" y="0"/>
                  </a:moveTo>
                  <a:lnTo>
                    <a:pt x="110870" y="150268"/>
                  </a:lnTo>
                  <a:lnTo>
                    <a:pt x="175812" y="150268"/>
                  </a:lnTo>
                  <a:lnTo>
                    <a:pt x="319718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9249" y="2981586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486" y="4478337"/>
            <a:ext cx="238125" cy="239723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395986" y="4800227"/>
            <a:ext cx="329565" cy="240029"/>
            <a:chOff x="395986" y="4800227"/>
            <a:chExt cx="329565" cy="240029"/>
          </a:xfrm>
        </p:grpSpPr>
        <p:sp>
          <p:nvSpPr>
            <p:cNvPr id="25" name="object 25"/>
            <p:cNvSpPr/>
            <p:nvPr/>
          </p:nvSpPr>
          <p:spPr>
            <a:xfrm>
              <a:off x="400749" y="4804990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4">
                  <a:moveTo>
                    <a:pt x="0" y="81528"/>
                  </a:moveTo>
                  <a:lnTo>
                    <a:pt x="99267" y="230198"/>
                  </a:lnTo>
                  <a:lnTo>
                    <a:pt x="175812" y="150268"/>
                  </a:lnTo>
                  <a:lnTo>
                    <a:pt x="110870" y="150268"/>
                  </a:lnTo>
                  <a:lnTo>
                    <a:pt x="0" y="81528"/>
                  </a:lnTo>
                  <a:close/>
                </a:path>
                <a:path w="320040" h="230504">
                  <a:moveTo>
                    <a:pt x="319718" y="0"/>
                  </a:moveTo>
                  <a:lnTo>
                    <a:pt x="110870" y="150268"/>
                  </a:lnTo>
                  <a:lnTo>
                    <a:pt x="175812" y="150268"/>
                  </a:lnTo>
                  <a:lnTo>
                    <a:pt x="319718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0749" y="4804990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4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4611" y="2660096"/>
            <a:ext cx="238125" cy="239723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394283" y="5099653"/>
            <a:ext cx="329565" cy="240029"/>
            <a:chOff x="394283" y="5099653"/>
            <a:chExt cx="329565" cy="240029"/>
          </a:xfrm>
        </p:grpSpPr>
        <p:sp>
          <p:nvSpPr>
            <p:cNvPr id="29" name="object 29"/>
            <p:cNvSpPr/>
            <p:nvPr/>
          </p:nvSpPr>
          <p:spPr>
            <a:xfrm>
              <a:off x="399045" y="5104415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4">
                  <a:moveTo>
                    <a:pt x="0" y="81528"/>
                  </a:moveTo>
                  <a:lnTo>
                    <a:pt x="99267" y="230197"/>
                  </a:lnTo>
                  <a:lnTo>
                    <a:pt x="175812" y="150268"/>
                  </a:lnTo>
                  <a:lnTo>
                    <a:pt x="110870" y="150268"/>
                  </a:lnTo>
                  <a:lnTo>
                    <a:pt x="0" y="81528"/>
                  </a:lnTo>
                  <a:close/>
                </a:path>
                <a:path w="320040" h="230504">
                  <a:moveTo>
                    <a:pt x="319719" y="0"/>
                  </a:moveTo>
                  <a:lnTo>
                    <a:pt x="110870" y="150268"/>
                  </a:lnTo>
                  <a:lnTo>
                    <a:pt x="175812" y="150268"/>
                  </a:lnTo>
                  <a:lnTo>
                    <a:pt x="319719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9045" y="5104415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4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399886" y="4187739"/>
            <a:ext cx="316865" cy="240029"/>
            <a:chOff x="399886" y="4187739"/>
            <a:chExt cx="316865" cy="240029"/>
          </a:xfrm>
        </p:grpSpPr>
        <p:sp>
          <p:nvSpPr>
            <p:cNvPr id="32" name="object 32"/>
            <p:cNvSpPr/>
            <p:nvPr/>
          </p:nvSpPr>
          <p:spPr>
            <a:xfrm>
              <a:off x="404649" y="4192502"/>
              <a:ext cx="307340" cy="176530"/>
            </a:xfrm>
            <a:custGeom>
              <a:avLst/>
              <a:gdLst/>
              <a:ahLst/>
              <a:cxnLst/>
              <a:rect l="l" t="t" r="r" b="b"/>
              <a:pathLst>
                <a:path w="307340" h="176529">
                  <a:moveTo>
                    <a:pt x="272825" y="27081"/>
                  </a:moveTo>
                  <a:lnTo>
                    <a:pt x="204619" y="27081"/>
                  </a:lnTo>
                  <a:lnTo>
                    <a:pt x="238723" y="54164"/>
                  </a:lnTo>
                  <a:lnTo>
                    <a:pt x="204619" y="81245"/>
                  </a:lnTo>
                  <a:lnTo>
                    <a:pt x="102309" y="108328"/>
                  </a:lnTo>
                  <a:lnTo>
                    <a:pt x="102309" y="176033"/>
                  </a:lnTo>
                  <a:lnTo>
                    <a:pt x="170516" y="176033"/>
                  </a:lnTo>
                  <a:lnTo>
                    <a:pt x="170516" y="121869"/>
                  </a:lnTo>
                  <a:lnTo>
                    <a:pt x="238723" y="108328"/>
                  </a:lnTo>
                  <a:lnTo>
                    <a:pt x="306929" y="54164"/>
                  </a:lnTo>
                  <a:lnTo>
                    <a:pt x="272825" y="27081"/>
                  </a:lnTo>
                  <a:close/>
                </a:path>
                <a:path w="307340" h="176529">
                  <a:moveTo>
                    <a:pt x="238723" y="0"/>
                  </a:moveTo>
                  <a:lnTo>
                    <a:pt x="68206" y="0"/>
                  </a:lnTo>
                  <a:lnTo>
                    <a:pt x="0" y="54164"/>
                  </a:lnTo>
                  <a:lnTo>
                    <a:pt x="68206" y="67704"/>
                  </a:lnTo>
                  <a:lnTo>
                    <a:pt x="102309" y="27081"/>
                  </a:lnTo>
                  <a:lnTo>
                    <a:pt x="272825" y="27081"/>
                  </a:lnTo>
                  <a:lnTo>
                    <a:pt x="238723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04649" y="4192502"/>
              <a:ext cx="307340" cy="176530"/>
            </a:xfrm>
            <a:custGeom>
              <a:avLst/>
              <a:gdLst/>
              <a:ahLst/>
              <a:cxnLst/>
              <a:rect l="l" t="t" r="r" b="b"/>
              <a:pathLst>
                <a:path w="307340" h="176529">
                  <a:moveTo>
                    <a:pt x="0" y="54164"/>
                  </a:moveTo>
                  <a:lnTo>
                    <a:pt x="68206" y="0"/>
                  </a:lnTo>
                  <a:lnTo>
                    <a:pt x="238723" y="0"/>
                  </a:lnTo>
                  <a:lnTo>
                    <a:pt x="306930" y="54164"/>
                  </a:lnTo>
                  <a:lnTo>
                    <a:pt x="238723" y="108328"/>
                  </a:lnTo>
                  <a:lnTo>
                    <a:pt x="170516" y="121869"/>
                  </a:lnTo>
                  <a:lnTo>
                    <a:pt x="170516" y="176033"/>
                  </a:lnTo>
                  <a:lnTo>
                    <a:pt x="102310" y="176033"/>
                  </a:lnTo>
                  <a:lnTo>
                    <a:pt x="102310" y="108328"/>
                  </a:lnTo>
                  <a:lnTo>
                    <a:pt x="204619" y="81246"/>
                  </a:lnTo>
                  <a:lnTo>
                    <a:pt x="238723" y="54164"/>
                  </a:lnTo>
                  <a:lnTo>
                    <a:pt x="204619" y="27082"/>
                  </a:lnTo>
                  <a:lnTo>
                    <a:pt x="102310" y="27082"/>
                  </a:lnTo>
                  <a:lnTo>
                    <a:pt x="68206" y="67705"/>
                  </a:lnTo>
                  <a:lnTo>
                    <a:pt x="0" y="5416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06958" y="4395617"/>
              <a:ext cx="68580" cy="27305"/>
            </a:xfrm>
            <a:custGeom>
              <a:avLst/>
              <a:gdLst/>
              <a:ahLst/>
              <a:cxnLst/>
              <a:rect l="l" t="t" r="r" b="b"/>
              <a:pathLst>
                <a:path w="68579" h="27304">
                  <a:moveTo>
                    <a:pt x="68206" y="0"/>
                  </a:moveTo>
                  <a:lnTo>
                    <a:pt x="0" y="0"/>
                  </a:lnTo>
                  <a:lnTo>
                    <a:pt x="0" y="27082"/>
                  </a:lnTo>
                  <a:lnTo>
                    <a:pt x="68206" y="27082"/>
                  </a:lnTo>
                  <a:lnTo>
                    <a:pt x="68206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6958" y="4395617"/>
              <a:ext cx="68580" cy="27305"/>
            </a:xfrm>
            <a:custGeom>
              <a:avLst/>
              <a:gdLst/>
              <a:ahLst/>
              <a:cxnLst/>
              <a:rect l="l" t="t" r="r" b="b"/>
              <a:pathLst>
                <a:path w="68579" h="27304">
                  <a:moveTo>
                    <a:pt x="68206" y="0"/>
                  </a:moveTo>
                  <a:lnTo>
                    <a:pt x="0" y="0"/>
                  </a:lnTo>
                  <a:lnTo>
                    <a:pt x="0" y="27082"/>
                  </a:lnTo>
                  <a:lnTo>
                    <a:pt x="68206" y="27082"/>
                  </a:lnTo>
                  <a:lnTo>
                    <a:pt x="68206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6" name="object 3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199" y="3859659"/>
            <a:ext cx="238125" cy="239723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5632450" y="2619847"/>
            <a:ext cx="6346190" cy="3338195"/>
            <a:chOff x="5632450" y="2619847"/>
            <a:chExt cx="6346190" cy="3338195"/>
          </a:xfrm>
        </p:grpSpPr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8800" y="2626198"/>
              <a:ext cx="6333331" cy="332499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638800" y="2626197"/>
              <a:ext cx="6333490" cy="3325495"/>
            </a:xfrm>
            <a:custGeom>
              <a:avLst/>
              <a:gdLst/>
              <a:ahLst/>
              <a:cxnLst/>
              <a:rect l="l" t="t" r="r" b="b"/>
              <a:pathLst>
                <a:path w="6333490" h="3325495">
                  <a:moveTo>
                    <a:pt x="0" y="0"/>
                  </a:moveTo>
                  <a:lnTo>
                    <a:pt x="6333331" y="0"/>
                  </a:lnTo>
                  <a:lnTo>
                    <a:pt x="6333331" y="3324998"/>
                  </a:lnTo>
                  <a:lnTo>
                    <a:pt x="0" y="332499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08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75" dirty="0"/>
              <a:t> </a:t>
            </a:r>
            <a:r>
              <a:rPr dirty="0"/>
              <a:t>Can</a:t>
            </a:r>
            <a:r>
              <a:rPr spc="-75" dirty="0"/>
              <a:t> </a:t>
            </a:r>
            <a:r>
              <a:rPr dirty="0"/>
              <a:t>AI</a:t>
            </a:r>
            <a:r>
              <a:rPr spc="-75" dirty="0"/>
              <a:t> </a:t>
            </a:r>
            <a:r>
              <a:rPr spc="-25" dirty="0"/>
              <a:t>Do?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16559">
              <a:lnSpc>
                <a:spcPct val="121100"/>
              </a:lnSpc>
              <a:spcBef>
                <a:spcPts val="95"/>
              </a:spcBef>
            </a:pPr>
            <a:r>
              <a:rPr b="1" dirty="0">
                <a:latin typeface="Calibri"/>
                <a:cs typeface="Calibri"/>
              </a:rPr>
              <a:t>Quiz:</a:t>
            </a:r>
            <a:r>
              <a:rPr b="1" spc="-30" dirty="0">
                <a:latin typeface="Calibri"/>
                <a:cs typeface="Calibri"/>
              </a:rPr>
              <a:t> </a:t>
            </a:r>
            <a:r>
              <a:rPr dirty="0"/>
              <a:t>Which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following</a:t>
            </a:r>
            <a:r>
              <a:rPr spc="-20" dirty="0"/>
              <a:t> </a:t>
            </a:r>
            <a:r>
              <a:rPr dirty="0"/>
              <a:t>can</a:t>
            </a:r>
            <a:r>
              <a:rPr spc="-15" dirty="0"/>
              <a:t> </a:t>
            </a:r>
            <a:r>
              <a:rPr dirty="0"/>
              <a:t>be</a:t>
            </a:r>
            <a:r>
              <a:rPr spc="-20" dirty="0"/>
              <a:t> </a:t>
            </a:r>
            <a:r>
              <a:rPr dirty="0"/>
              <a:t>done</a:t>
            </a:r>
            <a:r>
              <a:rPr spc="-15" dirty="0"/>
              <a:t> </a:t>
            </a:r>
            <a:r>
              <a:rPr dirty="0"/>
              <a:t>at</a:t>
            </a:r>
            <a:r>
              <a:rPr spc="-15" dirty="0"/>
              <a:t> </a:t>
            </a:r>
            <a:r>
              <a:rPr spc="-10" dirty="0"/>
              <a:t>present? </a:t>
            </a:r>
            <a:r>
              <a:rPr dirty="0"/>
              <a:t>Win</a:t>
            </a:r>
            <a:r>
              <a:rPr spc="-30" dirty="0"/>
              <a:t> </a:t>
            </a:r>
            <a:r>
              <a:rPr dirty="0"/>
              <a:t>against</a:t>
            </a:r>
            <a:r>
              <a:rPr spc="-30" dirty="0"/>
              <a:t> </a:t>
            </a:r>
            <a:r>
              <a:rPr dirty="0"/>
              <a:t>any</a:t>
            </a:r>
            <a:r>
              <a:rPr spc="-25" dirty="0"/>
              <a:t> </a:t>
            </a:r>
            <a:r>
              <a:rPr dirty="0"/>
              <a:t>human</a:t>
            </a:r>
            <a:r>
              <a:rPr spc="-30" dirty="0"/>
              <a:t> </a:t>
            </a:r>
            <a:r>
              <a:rPr dirty="0"/>
              <a:t>at</a:t>
            </a:r>
            <a:r>
              <a:rPr spc="-30" dirty="0"/>
              <a:t> </a:t>
            </a:r>
            <a:r>
              <a:rPr spc="-10" dirty="0"/>
              <a:t>chess?</a:t>
            </a:r>
          </a:p>
          <a:p>
            <a:pPr marL="12700" marR="1873885">
              <a:lnSpc>
                <a:spcPct val="121100"/>
              </a:lnSpc>
            </a:pPr>
            <a:r>
              <a:rPr dirty="0"/>
              <a:t>Win</a:t>
            </a:r>
            <a:r>
              <a:rPr spc="-25" dirty="0"/>
              <a:t> </a:t>
            </a:r>
            <a:r>
              <a:rPr dirty="0"/>
              <a:t>against</a:t>
            </a:r>
            <a:r>
              <a:rPr spc="-2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best</a:t>
            </a:r>
            <a:r>
              <a:rPr spc="-25" dirty="0"/>
              <a:t> </a:t>
            </a:r>
            <a:r>
              <a:rPr dirty="0"/>
              <a:t>humans</a:t>
            </a:r>
            <a:r>
              <a:rPr spc="-25" dirty="0"/>
              <a:t> </a:t>
            </a:r>
            <a:r>
              <a:rPr dirty="0"/>
              <a:t>at</a:t>
            </a:r>
            <a:r>
              <a:rPr spc="-25" dirty="0"/>
              <a:t> Go? </a:t>
            </a:r>
            <a:r>
              <a:rPr dirty="0"/>
              <a:t>Play</a:t>
            </a:r>
            <a:r>
              <a:rPr spc="-3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decent</a:t>
            </a:r>
            <a:r>
              <a:rPr spc="-25" dirty="0"/>
              <a:t> </a:t>
            </a:r>
            <a:r>
              <a:rPr dirty="0"/>
              <a:t>game</a:t>
            </a:r>
            <a:r>
              <a:rPr spc="-2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10" dirty="0"/>
              <a:t>tennis?</a:t>
            </a:r>
          </a:p>
          <a:p>
            <a:pPr marL="12700" marR="1776095">
              <a:lnSpc>
                <a:spcPct val="121100"/>
              </a:lnSpc>
            </a:pPr>
            <a:r>
              <a:rPr dirty="0"/>
              <a:t>Unload</a:t>
            </a:r>
            <a:r>
              <a:rPr spc="-35" dirty="0"/>
              <a:t> </a:t>
            </a:r>
            <a:r>
              <a:rPr dirty="0"/>
              <a:t>any</a:t>
            </a:r>
            <a:r>
              <a:rPr spc="-35" dirty="0"/>
              <a:t> </a:t>
            </a:r>
            <a:r>
              <a:rPr dirty="0"/>
              <a:t>dishwasher</a:t>
            </a:r>
            <a:r>
              <a:rPr spc="-35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any</a:t>
            </a:r>
            <a:r>
              <a:rPr spc="-35" dirty="0"/>
              <a:t> </a:t>
            </a:r>
            <a:r>
              <a:rPr spc="-20" dirty="0"/>
              <a:t>home? </a:t>
            </a:r>
            <a:r>
              <a:rPr dirty="0"/>
              <a:t>Drive</a:t>
            </a:r>
            <a:r>
              <a:rPr spc="-40" dirty="0"/>
              <a:t> </a:t>
            </a:r>
            <a:r>
              <a:rPr dirty="0"/>
              <a:t>safely</a:t>
            </a:r>
            <a:r>
              <a:rPr spc="-35" dirty="0"/>
              <a:t> </a:t>
            </a:r>
            <a:r>
              <a:rPr dirty="0"/>
              <a:t>along</a:t>
            </a:r>
            <a:r>
              <a:rPr spc="-35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spc="-10" dirty="0"/>
              <a:t>highway?</a:t>
            </a:r>
          </a:p>
          <a:p>
            <a:pPr marL="12700" marR="1132205">
              <a:lnSpc>
                <a:spcPct val="121100"/>
              </a:lnSpc>
            </a:pPr>
            <a:r>
              <a:rPr dirty="0"/>
              <a:t>Drive</a:t>
            </a:r>
            <a:r>
              <a:rPr spc="-40" dirty="0"/>
              <a:t> </a:t>
            </a:r>
            <a:r>
              <a:rPr dirty="0"/>
              <a:t>safely</a:t>
            </a:r>
            <a:r>
              <a:rPr spc="-40" dirty="0"/>
              <a:t> </a:t>
            </a:r>
            <a:r>
              <a:rPr dirty="0"/>
              <a:t>along</a:t>
            </a:r>
            <a:r>
              <a:rPr spc="-40" dirty="0"/>
              <a:t> </a:t>
            </a:r>
            <a:r>
              <a:rPr dirty="0"/>
              <a:t>streets</a:t>
            </a:r>
            <a:r>
              <a:rPr spc="-40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San</a:t>
            </a:r>
            <a:r>
              <a:rPr spc="-40" dirty="0"/>
              <a:t> </a:t>
            </a:r>
            <a:r>
              <a:rPr spc="-10" dirty="0"/>
              <a:t>Francisco? </a:t>
            </a:r>
            <a:r>
              <a:rPr dirty="0"/>
              <a:t>Buy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week's</a:t>
            </a:r>
            <a:r>
              <a:rPr spc="-25" dirty="0"/>
              <a:t> </a:t>
            </a:r>
            <a:r>
              <a:rPr dirty="0"/>
              <a:t>worth</a:t>
            </a:r>
            <a:r>
              <a:rPr spc="-2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groceries</a:t>
            </a:r>
            <a:r>
              <a:rPr spc="-25" dirty="0"/>
              <a:t> </a:t>
            </a:r>
            <a:r>
              <a:rPr dirty="0"/>
              <a:t>on</a:t>
            </a:r>
            <a:r>
              <a:rPr spc="-2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spc="-20" dirty="0"/>
              <a:t>web?</a:t>
            </a:r>
          </a:p>
          <a:p>
            <a:pPr marL="12700" marR="655320" algn="just">
              <a:lnSpc>
                <a:spcPct val="121100"/>
              </a:lnSpc>
            </a:pPr>
            <a:r>
              <a:rPr dirty="0"/>
              <a:t>Buy</a:t>
            </a:r>
            <a:r>
              <a:rPr spc="-3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week's</a:t>
            </a:r>
            <a:r>
              <a:rPr spc="-30" dirty="0"/>
              <a:t> </a:t>
            </a:r>
            <a:r>
              <a:rPr dirty="0"/>
              <a:t>worth</a:t>
            </a:r>
            <a:r>
              <a:rPr spc="-2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groceries</a:t>
            </a:r>
            <a:r>
              <a:rPr spc="-25" dirty="0"/>
              <a:t> </a:t>
            </a:r>
            <a:r>
              <a:rPr dirty="0"/>
              <a:t>at</a:t>
            </a:r>
            <a:r>
              <a:rPr spc="-30" dirty="0"/>
              <a:t> </a:t>
            </a:r>
            <a:r>
              <a:rPr spc="-10" dirty="0"/>
              <a:t>Berkeley</a:t>
            </a:r>
            <a:r>
              <a:rPr spc="-25" dirty="0"/>
              <a:t> </a:t>
            </a:r>
            <a:r>
              <a:rPr spc="-10" dirty="0"/>
              <a:t>Bowl? </a:t>
            </a:r>
            <a:r>
              <a:rPr dirty="0"/>
              <a:t>Discover</a:t>
            </a:r>
            <a:r>
              <a:rPr spc="-45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dirty="0"/>
              <a:t>prove</a:t>
            </a:r>
            <a:r>
              <a:rPr spc="-45" dirty="0"/>
              <a:t> </a:t>
            </a:r>
            <a:r>
              <a:rPr dirty="0"/>
              <a:t>a</a:t>
            </a:r>
            <a:r>
              <a:rPr spc="-40" dirty="0"/>
              <a:t> </a:t>
            </a:r>
            <a:r>
              <a:rPr dirty="0"/>
              <a:t>new</a:t>
            </a:r>
            <a:r>
              <a:rPr spc="-45" dirty="0"/>
              <a:t> </a:t>
            </a:r>
            <a:r>
              <a:rPr dirty="0"/>
              <a:t>mathematical</a:t>
            </a:r>
            <a:r>
              <a:rPr spc="-40" dirty="0"/>
              <a:t> </a:t>
            </a:r>
            <a:r>
              <a:rPr spc="-10" dirty="0"/>
              <a:t>theorem? Perform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surgical</a:t>
            </a:r>
            <a:r>
              <a:rPr spc="-25" dirty="0"/>
              <a:t> </a:t>
            </a:r>
            <a:r>
              <a:rPr spc="-10" dirty="0"/>
              <a:t>operation?</a:t>
            </a:r>
          </a:p>
          <a:p>
            <a:pPr marL="12700" marR="5080">
              <a:lnSpc>
                <a:spcPct val="121100"/>
              </a:lnSpc>
            </a:pPr>
            <a:r>
              <a:rPr spc="-20" dirty="0"/>
              <a:t>Translate</a:t>
            </a:r>
            <a:r>
              <a:rPr spc="-35" dirty="0"/>
              <a:t> </a:t>
            </a:r>
            <a:r>
              <a:rPr dirty="0"/>
              <a:t>spoken</a:t>
            </a:r>
            <a:r>
              <a:rPr spc="-35" dirty="0"/>
              <a:t> </a:t>
            </a:r>
            <a:r>
              <a:rPr dirty="0"/>
              <a:t>Chinese</a:t>
            </a:r>
            <a:r>
              <a:rPr spc="-35" dirty="0"/>
              <a:t> </a:t>
            </a:r>
            <a:r>
              <a:rPr dirty="0"/>
              <a:t>into</a:t>
            </a:r>
            <a:r>
              <a:rPr spc="-35" dirty="0"/>
              <a:t> </a:t>
            </a:r>
            <a:r>
              <a:rPr dirty="0"/>
              <a:t>spoken</a:t>
            </a:r>
            <a:r>
              <a:rPr spc="-35" dirty="0"/>
              <a:t> </a:t>
            </a:r>
            <a:r>
              <a:rPr dirty="0"/>
              <a:t>English</a:t>
            </a:r>
            <a:r>
              <a:rPr spc="-30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real</a:t>
            </a:r>
            <a:r>
              <a:rPr spc="-35" dirty="0"/>
              <a:t> </a:t>
            </a:r>
            <a:r>
              <a:rPr spc="-10" dirty="0"/>
              <a:t>time? </a:t>
            </a:r>
            <a:r>
              <a:rPr dirty="0"/>
              <a:t>Win</a:t>
            </a:r>
            <a:r>
              <a:rPr spc="-5" dirty="0"/>
              <a:t> </a:t>
            </a:r>
            <a:r>
              <a:rPr dirty="0"/>
              <a:t>an</a:t>
            </a:r>
            <a:r>
              <a:rPr spc="-5" dirty="0"/>
              <a:t> </a:t>
            </a:r>
            <a:r>
              <a:rPr dirty="0"/>
              <a:t>art</a:t>
            </a:r>
            <a:r>
              <a:rPr spc="-5" dirty="0"/>
              <a:t> </a:t>
            </a:r>
            <a:r>
              <a:rPr spc="-10" dirty="0"/>
              <a:t>competition?</a:t>
            </a:r>
          </a:p>
          <a:p>
            <a:pPr marL="12700" marR="1993900">
              <a:lnSpc>
                <a:spcPct val="121100"/>
              </a:lnSpc>
            </a:pPr>
            <a:r>
              <a:rPr dirty="0"/>
              <a:t>Write</a:t>
            </a:r>
            <a:r>
              <a:rPr spc="-55" dirty="0"/>
              <a:t> </a:t>
            </a:r>
            <a:r>
              <a:rPr dirty="0"/>
              <a:t>an</a:t>
            </a:r>
            <a:r>
              <a:rPr spc="-50" dirty="0"/>
              <a:t> </a:t>
            </a:r>
            <a:r>
              <a:rPr dirty="0"/>
              <a:t>intentionally</a:t>
            </a:r>
            <a:r>
              <a:rPr spc="-50" dirty="0"/>
              <a:t> </a:t>
            </a:r>
            <a:r>
              <a:rPr dirty="0"/>
              <a:t>funny</a:t>
            </a:r>
            <a:r>
              <a:rPr spc="-50" dirty="0"/>
              <a:t> </a:t>
            </a:r>
            <a:r>
              <a:rPr spc="-10" dirty="0"/>
              <a:t>story? </a:t>
            </a:r>
            <a:r>
              <a:rPr dirty="0"/>
              <a:t>Construct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spc="-10" dirty="0"/>
              <a:t>building?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67550" y="1741696"/>
            <a:ext cx="329565" cy="240029"/>
            <a:chOff x="467550" y="1741696"/>
            <a:chExt cx="329565" cy="240029"/>
          </a:xfrm>
        </p:grpSpPr>
        <p:sp>
          <p:nvSpPr>
            <p:cNvPr id="5" name="object 5"/>
            <p:cNvSpPr/>
            <p:nvPr/>
          </p:nvSpPr>
          <p:spPr>
            <a:xfrm>
              <a:off x="472312" y="1746459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0" y="81528"/>
                  </a:moveTo>
                  <a:lnTo>
                    <a:pt x="99267" y="230198"/>
                  </a:lnTo>
                  <a:lnTo>
                    <a:pt x="175813" y="150268"/>
                  </a:lnTo>
                  <a:lnTo>
                    <a:pt x="110870" y="150268"/>
                  </a:lnTo>
                  <a:lnTo>
                    <a:pt x="0" y="81528"/>
                  </a:lnTo>
                  <a:close/>
                </a:path>
                <a:path w="320040" h="230505">
                  <a:moveTo>
                    <a:pt x="319719" y="0"/>
                  </a:moveTo>
                  <a:lnTo>
                    <a:pt x="110870" y="150268"/>
                  </a:lnTo>
                  <a:lnTo>
                    <a:pt x="175813" y="150268"/>
                  </a:lnTo>
                  <a:lnTo>
                    <a:pt x="319719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2312" y="1746459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25097" y="3270786"/>
            <a:ext cx="316865" cy="240029"/>
            <a:chOff x="425097" y="3270786"/>
            <a:chExt cx="316865" cy="240029"/>
          </a:xfrm>
        </p:grpSpPr>
        <p:sp>
          <p:nvSpPr>
            <p:cNvPr id="8" name="object 8"/>
            <p:cNvSpPr/>
            <p:nvPr/>
          </p:nvSpPr>
          <p:spPr>
            <a:xfrm>
              <a:off x="429859" y="3275548"/>
              <a:ext cx="307340" cy="176530"/>
            </a:xfrm>
            <a:custGeom>
              <a:avLst/>
              <a:gdLst/>
              <a:ahLst/>
              <a:cxnLst/>
              <a:rect l="l" t="t" r="r" b="b"/>
              <a:pathLst>
                <a:path w="307340" h="176529">
                  <a:moveTo>
                    <a:pt x="272827" y="27082"/>
                  </a:moveTo>
                  <a:lnTo>
                    <a:pt x="204620" y="27082"/>
                  </a:lnTo>
                  <a:lnTo>
                    <a:pt x="238723" y="54164"/>
                  </a:lnTo>
                  <a:lnTo>
                    <a:pt x="204620" y="81246"/>
                  </a:lnTo>
                  <a:lnTo>
                    <a:pt x="102310" y="108328"/>
                  </a:lnTo>
                  <a:lnTo>
                    <a:pt x="102310" y="176034"/>
                  </a:lnTo>
                  <a:lnTo>
                    <a:pt x="170516" y="176034"/>
                  </a:lnTo>
                  <a:lnTo>
                    <a:pt x="170516" y="121870"/>
                  </a:lnTo>
                  <a:lnTo>
                    <a:pt x="238723" y="108328"/>
                  </a:lnTo>
                  <a:lnTo>
                    <a:pt x="306930" y="54164"/>
                  </a:lnTo>
                  <a:lnTo>
                    <a:pt x="272827" y="27082"/>
                  </a:lnTo>
                  <a:close/>
                </a:path>
                <a:path w="307340" h="176529">
                  <a:moveTo>
                    <a:pt x="238723" y="0"/>
                  </a:moveTo>
                  <a:lnTo>
                    <a:pt x="68206" y="0"/>
                  </a:lnTo>
                  <a:lnTo>
                    <a:pt x="0" y="54164"/>
                  </a:lnTo>
                  <a:lnTo>
                    <a:pt x="68206" y="67706"/>
                  </a:lnTo>
                  <a:lnTo>
                    <a:pt x="102310" y="27082"/>
                  </a:lnTo>
                  <a:lnTo>
                    <a:pt x="272827" y="27082"/>
                  </a:lnTo>
                  <a:lnTo>
                    <a:pt x="238723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9859" y="3275548"/>
              <a:ext cx="307340" cy="176530"/>
            </a:xfrm>
            <a:custGeom>
              <a:avLst/>
              <a:gdLst/>
              <a:ahLst/>
              <a:cxnLst/>
              <a:rect l="l" t="t" r="r" b="b"/>
              <a:pathLst>
                <a:path w="307340" h="176529">
                  <a:moveTo>
                    <a:pt x="0" y="54164"/>
                  </a:moveTo>
                  <a:lnTo>
                    <a:pt x="68206" y="0"/>
                  </a:lnTo>
                  <a:lnTo>
                    <a:pt x="238723" y="0"/>
                  </a:lnTo>
                  <a:lnTo>
                    <a:pt x="306930" y="54164"/>
                  </a:lnTo>
                  <a:lnTo>
                    <a:pt x="238723" y="108328"/>
                  </a:lnTo>
                  <a:lnTo>
                    <a:pt x="170516" y="121869"/>
                  </a:lnTo>
                  <a:lnTo>
                    <a:pt x="170516" y="176033"/>
                  </a:lnTo>
                  <a:lnTo>
                    <a:pt x="102310" y="176033"/>
                  </a:lnTo>
                  <a:lnTo>
                    <a:pt x="102310" y="108328"/>
                  </a:lnTo>
                  <a:lnTo>
                    <a:pt x="204619" y="81246"/>
                  </a:lnTo>
                  <a:lnTo>
                    <a:pt x="238723" y="54164"/>
                  </a:lnTo>
                  <a:lnTo>
                    <a:pt x="204619" y="27082"/>
                  </a:lnTo>
                  <a:lnTo>
                    <a:pt x="102310" y="27082"/>
                  </a:lnTo>
                  <a:lnTo>
                    <a:pt x="68206" y="67705"/>
                  </a:lnTo>
                  <a:lnTo>
                    <a:pt x="0" y="5416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2170" y="3478664"/>
              <a:ext cx="68580" cy="27305"/>
            </a:xfrm>
            <a:custGeom>
              <a:avLst/>
              <a:gdLst/>
              <a:ahLst/>
              <a:cxnLst/>
              <a:rect l="l" t="t" r="r" b="b"/>
              <a:pathLst>
                <a:path w="68579" h="27304">
                  <a:moveTo>
                    <a:pt x="68206" y="0"/>
                  </a:moveTo>
                  <a:lnTo>
                    <a:pt x="0" y="0"/>
                  </a:lnTo>
                  <a:lnTo>
                    <a:pt x="0" y="27082"/>
                  </a:lnTo>
                  <a:lnTo>
                    <a:pt x="68206" y="27082"/>
                  </a:lnTo>
                  <a:lnTo>
                    <a:pt x="68206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2170" y="3478664"/>
              <a:ext cx="68580" cy="27305"/>
            </a:xfrm>
            <a:custGeom>
              <a:avLst/>
              <a:gdLst/>
              <a:ahLst/>
              <a:cxnLst/>
              <a:rect l="l" t="t" r="r" b="b"/>
              <a:pathLst>
                <a:path w="68579" h="27304">
                  <a:moveTo>
                    <a:pt x="68206" y="0"/>
                  </a:moveTo>
                  <a:lnTo>
                    <a:pt x="0" y="0"/>
                  </a:lnTo>
                  <a:lnTo>
                    <a:pt x="0" y="27082"/>
                  </a:lnTo>
                  <a:lnTo>
                    <a:pt x="68206" y="27082"/>
                  </a:lnTo>
                  <a:lnTo>
                    <a:pt x="68206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70553" y="2038308"/>
            <a:ext cx="329565" cy="240029"/>
            <a:chOff x="470553" y="2038308"/>
            <a:chExt cx="329565" cy="240029"/>
          </a:xfrm>
        </p:grpSpPr>
        <p:sp>
          <p:nvSpPr>
            <p:cNvPr id="13" name="object 13"/>
            <p:cNvSpPr/>
            <p:nvPr/>
          </p:nvSpPr>
          <p:spPr>
            <a:xfrm>
              <a:off x="475316" y="2043070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0" y="81528"/>
                  </a:moveTo>
                  <a:lnTo>
                    <a:pt x="99267" y="230198"/>
                  </a:lnTo>
                  <a:lnTo>
                    <a:pt x="175812" y="150268"/>
                  </a:lnTo>
                  <a:lnTo>
                    <a:pt x="110870" y="150268"/>
                  </a:lnTo>
                  <a:lnTo>
                    <a:pt x="0" y="81528"/>
                  </a:lnTo>
                  <a:close/>
                </a:path>
                <a:path w="320040" h="230505">
                  <a:moveTo>
                    <a:pt x="319718" y="0"/>
                  </a:moveTo>
                  <a:lnTo>
                    <a:pt x="110870" y="150268"/>
                  </a:lnTo>
                  <a:lnTo>
                    <a:pt x="175812" y="150268"/>
                  </a:lnTo>
                  <a:lnTo>
                    <a:pt x="319718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5316" y="2043070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70554" y="2327737"/>
            <a:ext cx="329565" cy="240029"/>
            <a:chOff x="470554" y="2327737"/>
            <a:chExt cx="329565" cy="240029"/>
          </a:xfrm>
        </p:grpSpPr>
        <p:sp>
          <p:nvSpPr>
            <p:cNvPr id="16" name="object 16"/>
            <p:cNvSpPr/>
            <p:nvPr/>
          </p:nvSpPr>
          <p:spPr>
            <a:xfrm>
              <a:off x="475317" y="2332499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0" y="81528"/>
                  </a:moveTo>
                  <a:lnTo>
                    <a:pt x="99267" y="230197"/>
                  </a:lnTo>
                  <a:lnTo>
                    <a:pt x="175812" y="150268"/>
                  </a:lnTo>
                  <a:lnTo>
                    <a:pt x="110870" y="150268"/>
                  </a:lnTo>
                  <a:lnTo>
                    <a:pt x="0" y="81528"/>
                  </a:lnTo>
                  <a:close/>
                </a:path>
                <a:path w="320040" h="230505">
                  <a:moveTo>
                    <a:pt x="319718" y="0"/>
                  </a:moveTo>
                  <a:lnTo>
                    <a:pt x="110870" y="150268"/>
                  </a:lnTo>
                  <a:lnTo>
                    <a:pt x="175812" y="150268"/>
                  </a:lnTo>
                  <a:lnTo>
                    <a:pt x="319718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5317" y="2332499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434486" y="2951424"/>
            <a:ext cx="329565" cy="240029"/>
            <a:chOff x="434486" y="2951424"/>
            <a:chExt cx="329565" cy="240029"/>
          </a:xfrm>
        </p:grpSpPr>
        <p:sp>
          <p:nvSpPr>
            <p:cNvPr id="19" name="object 19"/>
            <p:cNvSpPr/>
            <p:nvPr/>
          </p:nvSpPr>
          <p:spPr>
            <a:xfrm>
              <a:off x="439249" y="2956186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0" y="81528"/>
                  </a:moveTo>
                  <a:lnTo>
                    <a:pt x="99267" y="230198"/>
                  </a:lnTo>
                  <a:lnTo>
                    <a:pt x="175812" y="150268"/>
                  </a:lnTo>
                  <a:lnTo>
                    <a:pt x="110870" y="150268"/>
                  </a:lnTo>
                  <a:lnTo>
                    <a:pt x="0" y="81528"/>
                  </a:lnTo>
                  <a:close/>
                </a:path>
                <a:path w="320040" h="230505">
                  <a:moveTo>
                    <a:pt x="319718" y="0"/>
                  </a:moveTo>
                  <a:lnTo>
                    <a:pt x="110870" y="150268"/>
                  </a:lnTo>
                  <a:lnTo>
                    <a:pt x="175812" y="150268"/>
                  </a:lnTo>
                  <a:lnTo>
                    <a:pt x="319718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9249" y="2956186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486" y="4478337"/>
            <a:ext cx="238125" cy="239723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395986" y="4787527"/>
            <a:ext cx="329565" cy="240029"/>
            <a:chOff x="395986" y="4787527"/>
            <a:chExt cx="329565" cy="240029"/>
          </a:xfrm>
        </p:grpSpPr>
        <p:sp>
          <p:nvSpPr>
            <p:cNvPr id="23" name="object 23"/>
            <p:cNvSpPr/>
            <p:nvPr/>
          </p:nvSpPr>
          <p:spPr>
            <a:xfrm>
              <a:off x="400749" y="4792290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4">
                  <a:moveTo>
                    <a:pt x="0" y="81528"/>
                  </a:moveTo>
                  <a:lnTo>
                    <a:pt x="99267" y="230198"/>
                  </a:lnTo>
                  <a:lnTo>
                    <a:pt x="175812" y="150268"/>
                  </a:lnTo>
                  <a:lnTo>
                    <a:pt x="110870" y="150268"/>
                  </a:lnTo>
                  <a:lnTo>
                    <a:pt x="0" y="81528"/>
                  </a:lnTo>
                  <a:close/>
                </a:path>
                <a:path w="320040" h="230504">
                  <a:moveTo>
                    <a:pt x="319718" y="0"/>
                  </a:moveTo>
                  <a:lnTo>
                    <a:pt x="110870" y="150268"/>
                  </a:lnTo>
                  <a:lnTo>
                    <a:pt x="175812" y="150268"/>
                  </a:lnTo>
                  <a:lnTo>
                    <a:pt x="319718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00749" y="4792290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4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4611" y="2647396"/>
            <a:ext cx="238125" cy="239723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394283" y="5086953"/>
            <a:ext cx="329565" cy="240029"/>
            <a:chOff x="394283" y="5086953"/>
            <a:chExt cx="329565" cy="240029"/>
          </a:xfrm>
        </p:grpSpPr>
        <p:sp>
          <p:nvSpPr>
            <p:cNvPr id="27" name="object 27"/>
            <p:cNvSpPr/>
            <p:nvPr/>
          </p:nvSpPr>
          <p:spPr>
            <a:xfrm>
              <a:off x="399045" y="5091715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4">
                  <a:moveTo>
                    <a:pt x="0" y="81528"/>
                  </a:moveTo>
                  <a:lnTo>
                    <a:pt x="99267" y="230197"/>
                  </a:lnTo>
                  <a:lnTo>
                    <a:pt x="175812" y="150268"/>
                  </a:lnTo>
                  <a:lnTo>
                    <a:pt x="110870" y="150268"/>
                  </a:lnTo>
                  <a:lnTo>
                    <a:pt x="0" y="81528"/>
                  </a:lnTo>
                  <a:close/>
                </a:path>
                <a:path w="320040" h="230504">
                  <a:moveTo>
                    <a:pt x="319719" y="0"/>
                  </a:moveTo>
                  <a:lnTo>
                    <a:pt x="110870" y="150268"/>
                  </a:lnTo>
                  <a:lnTo>
                    <a:pt x="175812" y="150268"/>
                  </a:lnTo>
                  <a:lnTo>
                    <a:pt x="319719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99045" y="5091715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4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399886" y="4187739"/>
            <a:ext cx="316865" cy="240029"/>
            <a:chOff x="399886" y="4187739"/>
            <a:chExt cx="316865" cy="240029"/>
          </a:xfrm>
        </p:grpSpPr>
        <p:sp>
          <p:nvSpPr>
            <p:cNvPr id="30" name="object 30"/>
            <p:cNvSpPr/>
            <p:nvPr/>
          </p:nvSpPr>
          <p:spPr>
            <a:xfrm>
              <a:off x="404649" y="4192502"/>
              <a:ext cx="307340" cy="176530"/>
            </a:xfrm>
            <a:custGeom>
              <a:avLst/>
              <a:gdLst/>
              <a:ahLst/>
              <a:cxnLst/>
              <a:rect l="l" t="t" r="r" b="b"/>
              <a:pathLst>
                <a:path w="307340" h="176529">
                  <a:moveTo>
                    <a:pt x="272825" y="27081"/>
                  </a:moveTo>
                  <a:lnTo>
                    <a:pt x="204619" y="27081"/>
                  </a:lnTo>
                  <a:lnTo>
                    <a:pt x="238723" y="54164"/>
                  </a:lnTo>
                  <a:lnTo>
                    <a:pt x="204619" y="81245"/>
                  </a:lnTo>
                  <a:lnTo>
                    <a:pt x="102309" y="108328"/>
                  </a:lnTo>
                  <a:lnTo>
                    <a:pt x="102309" y="176033"/>
                  </a:lnTo>
                  <a:lnTo>
                    <a:pt x="170516" y="176033"/>
                  </a:lnTo>
                  <a:lnTo>
                    <a:pt x="170516" y="121869"/>
                  </a:lnTo>
                  <a:lnTo>
                    <a:pt x="238723" y="108328"/>
                  </a:lnTo>
                  <a:lnTo>
                    <a:pt x="306929" y="54164"/>
                  </a:lnTo>
                  <a:lnTo>
                    <a:pt x="272825" y="27081"/>
                  </a:lnTo>
                  <a:close/>
                </a:path>
                <a:path w="307340" h="176529">
                  <a:moveTo>
                    <a:pt x="238723" y="0"/>
                  </a:moveTo>
                  <a:lnTo>
                    <a:pt x="68206" y="0"/>
                  </a:lnTo>
                  <a:lnTo>
                    <a:pt x="0" y="54164"/>
                  </a:lnTo>
                  <a:lnTo>
                    <a:pt x="68206" y="67704"/>
                  </a:lnTo>
                  <a:lnTo>
                    <a:pt x="102309" y="27081"/>
                  </a:lnTo>
                  <a:lnTo>
                    <a:pt x="272825" y="27081"/>
                  </a:lnTo>
                  <a:lnTo>
                    <a:pt x="238723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4649" y="4192502"/>
              <a:ext cx="307340" cy="176530"/>
            </a:xfrm>
            <a:custGeom>
              <a:avLst/>
              <a:gdLst/>
              <a:ahLst/>
              <a:cxnLst/>
              <a:rect l="l" t="t" r="r" b="b"/>
              <a:pathLst>
                <a:path w="307340" h="176529">
                  <a:moveTo>
                    <a:pt x="0" y="54164"/>
                  </a:moveTo>
                  <a:lnTo>
                    <a:pt x="68206" y="0"/>
                  </a:lnTo>
                  <a:lnTo>
                    <a:pt x="238723" y="0"/>
                  </a:lnTo>
                  <a:lnTo>
                    <a:pt x="306930" y="54164"/>
                  </a:lnTo>
                  <a:lnTo>
                    <a:pt x="238723" y="108328"/>
                  </a:lnTo>
                  <a:lnTo>
                    <a:pt x="170516" y="121869"/>
                  </a:lnTo>
                  <a:lnTo>
                    <a:pt x="170516" y="176033"/>
                  </a:lnTo>
                  <a:lnTo>
                    <a:pt x="102310" y="176033"/>
                  </a:lnTo>
                  <a:lnTo>
                    <a:pt x="102310" y="108328"/>
                  </a:lnTo>
                  <a:lnTo>
                    <a:pt x="204619" y="81246"/>
                  </a:lnTo>
                  <a:lnTo>
                    <a:pt x="238723" y="54164"/>
                  </a:lnTo>
                  <a:lnTo>
                    <a:pt x="204619" y="27082"/>
                  </a:lnTo>
                  <a:lnTo>
                    <a:pt x="102310" y="27082"/>
                  </a:lnTo>
                  <a:lnTo>
                    <a:pt x="68206" y="67705"/>
                  </a:lnTo>
                  <a:lnTo>
                    <a:pt x="0" y="5416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6958" y="4395617"/>
              <a:ext cx="68580" cy="27305"/>
            </a:xfrm>
            <a:custGeom>
              <a:avLst/>
              <a:gdLst/>
              <a:ahLst/>
              <a:cxnLst/>
              <a:rect l="l" t="t" r="r" b="b"/>
              <a:pathLst>
                <a:path w="68579" h="27304">
                  <a:moveTo>
                    <a:pt x="68206" y="0"/>
                  </a:moveTo>
                  <a:lnTo>
                    <a:pt x="0" y="0"/>
                  </a:lnTo>
                  <a:lnTo>
                    <a:pt x="0" y="27082"/>
                  </a:lnTo>
                  <a:lnTo>
                    <a:pt x="68206" y="27082"/>
                  </a:lnTo>
                  <a:lnTo>
                    <a:pt x="68206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06958" y="4395617"/>
              <a:ext cx="68580" cy="27305"/>
            </a:xfrm>
            <a:custGeom>
              <a:avLst/>
              <a:gdLst/>
              <a:ahLst/>
              <a:cxnLst/>
              <a:rect l="l" t="t" r="r" b="b"/>
              <a:pathLst>
                <a:path w="68579" h="27304">
                  <a:moveTo>
                    <a:pt x="68206" y="0"/>
                  </a:moveTo>
                  <a:lnTo>
                    <a:pt x="0" y="0"/>
                  </a:lnTo>
                  <a:lnTo>
                    <a:pt x="0" y="27082"/>
                  </a:lnTo>
                  <a:lnTo>
                    <a:pt x="68206" y="27082"/>
                  </a:lnTo>
                  <a:lnTo>
                    <a:pt x="68206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429199" y="3586009"/>
            <a:ext cx="334645" cy="513715"/>
            <a:chOff x="429199" y="3586009"/>
            <a:chExt cx="334645" cy="513715"/>
          </a:xfrm>
        </p:grpSpPr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199" y="3859659"/>
              <a:ext cx="238125" cy="23972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39247" y="3590771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4">
                  <a:moveTo>
                    <a:pt x="0" y="81528"/>
                  </a:moveTo>
                  <a:lnTo>
                    <a:pt x="99267" y="230198"/>
                  </a:lnTo>
                  <a:lnTo>
                    <a:pt x="175812" y="150268"/>
                  </a:lnTo>
                  <a:lnTo>
                    <a:pt x="110870" y="150268"/>
                  </a:lnTo>
                  <a:lnTo>
                    <a:pt x="0" y="81528"/>
                  </a:lnTo>
                  <a:close/>
                </a:path>
                <a:path w="320040" h="230504">
                  <a:moveTo>
                    <a:pt x="319718" y="0"/>
                  </a:moveTo>
                  <a:lnTo>
                    <a:pt x="110870" y="150268"/>
                  </a:lnTo>
                  <a:lnTo>
                    <a:pt x="175812" y="150268"/>
                  </a:lnTo>
                  <a:lnTo>
                    <a:pt x="319718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9247" y="3590771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4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401650" y="5407424"/>
            <a:ext cx="329565" cy="240029"/>
            <a:chOff x="401650" y="5407424"/>
            <a:chExt cx="329565" cy="240029"/>
          </a:xfrm>
        </p:grpSpPr>
        <p:sp>
          <p:nvSpPr>
            <p:cNvPr id="39" name="object 39"/>
            <p:cNvSpPr/>
            <p:nvPr/>
          </p:nvSpPr>
          <p:spPr>
            <a:xfrm>
              <a:off x="406412" y="5412187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4">
                  <a:moveTo>
                    <a:pt x="0" y="81527"/>
                  </a:moveTo>
                  <a:lnTo>
                    <a:pt x="99267" y="230197"/>
                  </a:lnTo>
                  <a:lnTo>
                    <a:pt x="175813" y="150267"/>
                  </a:lnTo>
                  <a:lnTo>
                    <a:pt x="110870" y="150267"/>
                  </a:lnTo>
                  <a:lnTo>
                    <a:pt x="0" y="81527"/>
                  </a:lnTo>
                  <a:close/>
                </a:path>
                <a:path w="320040" h="230504">
                  <a:moveTo>
                    <a:pt x="319719" y="0"/>
                  </a:moveTo>
                  <a:lnTo>
                    <a:pt x="110870" y="150267"/>
                  </a:lnTo>
                  <a:lnTo>
                    <a:pt x="175813" y="150267"/>
                  </a:lnTo>
                  <a:lnTo>
                    <a:pt x="319719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06412" y="5412187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4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236586" y="2379907"/>
            <a:ext cx="5375275" cy="322262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64135" marR="38100" algn="just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latin typeface="Times New Roman"/>
                <a:cs typeface="Times New Roman"/>
              </a:rPr>
              <a:t>Prompt: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Write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joke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about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early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space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program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that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had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used </a:t>
            </a:r>
            <a:r>
              <a:rPr sz="1600" dirty="0">
                <a:latin typeface="Times New Roman"/>
                <a:cs typeface="Times New Roman"/>
              </a:rPr>
              <a:t>monkeys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as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astronauts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for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many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missions,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then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sent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first </a:t>
            </a:r>
            <a:r>
              <a:rPr sz="1600" dirty="0">
                <a:latin typeface="Times New Roman"/>
                <a:cs typeface="Times New Roman"/>
              </a:rPr>
              <a:t>human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astronaut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into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space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along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with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monkey.</a:t>
            </a: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10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2700" marR="5080">
              <a:lnSpc>
                <a:spcPts val="1900"/>
              </a:lnSpc>
            </a:pPr>
            <a:r>
              <a:rPr sz="1600" dirty="0">
                <a:latin typeface="Times New Roman"/>
                <a:cs typeface="Times New Roman"/>
              </a:rPr>
              <a:t>In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early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space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program,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after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successfully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sending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monkeys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on </a:t>
            </a:r>
            <a:r>
              <a:rPr sz="1600" dirty="0">
                <a:latin typeface="Times New Roman"/>
                <a:cs typeface="Times New Roman"/>
              </a:rPr>
              <a:t>several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missions,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they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finally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decided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send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human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astronaut </a:t>
            </a:r>
            <a:r>
              <a:rPr sz="1600" dirty="0">
                <a:latin typeface="Times New Roman"/>
                <a:cs typeface="Times New Roman"/>
              </a:rPr>
              <a:t>along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with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30" dirty="0">
                <a:latin typeface="Times New Roman"/>
                <a:cs typeface="Times New Roman"/>
              </a:rPr>
              <a:t>monkey.</a:t>
            </a:r>
            <a:r>
              <a:rPr sz="1600" spc="-9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As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rocket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was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about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launch,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the </a:t>
            </a:r>
            <a:r>
              <a:rPr sz="1600" dirty="0">
                <a:latin typeface="Times New Roman"/>
                <a:cs typeface="Times New Roman"/>
              </a:rPr>
              <a:t>human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nervously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asked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mission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control,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"So,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what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are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my </a:t>
            </a:r>
            <a:r>
              <a:rPr sz="1600" spc="-10" dirty="0">
                <a:latin typeface="Times New Roman"/>
                <a:cs typeface="Times New Roman"/>
              </a:rPr>
              <a:t>instructions?"</a:t>
            </a:r>
            <a:endParaRPr sz="1600" dirty="0">
              <a:latin typeface="Times New Roman"/>
              <a:cs typeface="Times New Roman"/>
            </a:endParaRPr>
          </a:p>
          <a:p>
            <a:pPr marL="12700" marR="543560">
              <a:lnSpc>
                <a:spcPts val="1900"/>
              </a:lnSpc>
              <a:spcBef>
                <a:spcPts val="1200"/>
              </a:spcBef>
            </a:pPr>
            <a:r>
              <a:rPr sz="1600" dirty="0">
                <a:latin typeface="Times New Roman"/>
                <a:cs typeface="Times New Roman"/>
              </a:rPr>
              <a:t>Mission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control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replied,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"Relax,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we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gave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monkey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the </a:t>
            </a:r>
            <a:r>
              <a:rPr sz="1600" dirty="0">
                <a:latin typeface="Times New Roman"/>
                <a:cs typeface="Times New Roman"/>
              </a:rPr>
              <a:t>important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stuff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do.</a:t>
            </a:r>
            <a:r>
              <a:rPr sz="1600" spc="-95" dirty="0">
                <a:latin typeface="Times New Roman"/>
                <a:cs typeface="Times New Roman"/>
              </a:rPr>
              <a:t> </a:t>
            </a:r>
            <a:r>
              <a:rPr sz="1600" spc="-30" dirty="0">
                <a:latin typeface="Times New Roman"/>
                <a:cs typeface="Times New Roman"/>
              </a:rPr>
              <a:t>You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just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feed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him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make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sure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he’s </a:t>
            </a:r>
            <a:r>
              <a:rPr sz="1600" spc="-10" dirty="0">
                <a:latin typeface="Times New Roman"/>
                <a:cs typeface="Times New Roman"/>
              </a:rPr>
              <a:t>comfortable!"</a:t>
            </a:r>
            <a:endParaRPr sz="16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08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75" dirty="0"/>
              <a:t> </a:t>
            </a:r>
            <a:r>
              <a:rPr dirty="0"/>
              <a:t>Can</a:t>
            </a:r>
            <a:r>
              <a:rPr spc="-75" dirty="0"/>
              <a:t> </a:t>
            </a:r>
            <a:r>
              <a:rPr dirty="0"/>
              <a:t>AI</a:t>
            </a:r>
            <a:r>
              <a:rPr spc="-75" dirty="0"/>
              <a:t> </a:t>
            </a:r>
            <a:r>
              <a:rPr spc="-25" dirty="0"/>
              <a:t>Do?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16559">
              <a:lnSpc>
                <a:spcPct val="121100"/>
              </a:lnSpc>
              <a:spcBef>
                <a:spcPts val="95"/>
              </a:spcBef>
            </a:pPr>
            <a:r>
              <a:rPr b="1" dirty="0">
                <a:latin typeface="Calibri"/>
                <a:cs typeface="Calibri"/>
              </a:rPr>
              <a:t>Quiz:</a:t>
            </a:r>
            <a:r>
              <a:rPr b="1" spc="-30" dirty="0">
                <a:latin typeface="Calibri"/>
                <a:cs typeface="Calibri"/>
              </a:rPr>
              <a:t> </a:t>
            </a:r>
            <a:r>
              <a:rPr dirty="0"/>
              <a:t>Which</a:t>
            </a:r>
            <a:r>
              <a:rPr spc="-1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following</a:t>
            </a:r>
            <a:r>
              <a:rPr spc="-20" dirty="0"/>
              <a:t> </a:t>
            </a:r>
            <a:r>
              <a:rPr dirty="0"/>
              <a:t>can</a:t>
            </a:r>
            <a:r>
              <a:rPr spc="-15" dirty="0"/>
              <a:t> </a:t>
            </a:r>
            <a:r>
              <a:rPr dirty="0"/>
              <a:t>be</a:t>
            </a:r>
            <a:r>
              <a:rPr spc="-20" dirty="0"/>
              <a:t> </a:t>
            </a:r>
            <a:r>
              <a:rPr dirty="0"/>
              <a:t>done</a:t>
            </a:r>
            <a:r>
              <a:rPr spc="-15" dirty="0"/>
              <a:t> </a:t>
            </a:r>
            <a:r>
              <a:rPr dirty="0"/>
              <a:t>at</a:t>
            </a:r>
            <a:r>
              <a:rPr spc="-15" dirty="0"/>
              <a:t> </a:t>
            </a:r>
            <a:r>
              <a:rPr spc="-10" dirty="0"/>
              <a:t>present? </a:t>
            </a:r>
            <a:r>
              <a:rPr dirty="0"/>
              <a:t>Win</a:t>
            </a:r>
            <a:r>
              <a:rPr spc="-30" dirty="0"/>
              <a:t> </a:t>
            </a:r>
            <a:r>
              <a:rPr dirty="0"/>
              <a:t>against</a:t>
            </a:r>
            <a:r>
              <a:rPr spc="-30" dirty="0"/>
              <a:t> </a:t>
            </a:r>
            <a:r>
              <a:rPr dirty="0"/>
              <a:t>any</a:t>
            </a:r>
            <a:r>
              <a:rPr spc="-25" dirty="0"/>
              <a:t> </a:t>
            </a:r>
            <a:r>
              <a:rPr dirty="0"/>
              <a:t>human</a:t>
            </a:r>
            <a:r>
              <a:rPr spc="-30" dirty="0"/>
              <a:t> </a:t>
            </a:r>
            <a:r>
              <a:rPr dirty="0"/>
              <a:t>at</a:t>
            </a:r>
            <a:r>
              <a:rPr spc="-30" dirty="0"/>
              <a:t> </a:t>
            </a:r>
            <a:r>
              <a:rPr spc="-10" dirty="0"/>
              <a:t>chess?</a:t>
            </a:r>
          </a:p>
          <a:p>
            <a:pPr marL="12700" marR="1873885">
              <a:lnSpc>
                <a:spcPct val="121100"/>
              </a:lnSpc>
            </a:pPr>
            <a:r>
              <a:rPr dirty="0"/>
              <a:t>Win</a:t>
            </a:r>
            <a:r>
              <a:rPr spc="-25" dirty="0"/>
              <a:t> </a:t>
            </a:r>
            <a:r>
              <a:rPr dirty="0"/>
              <a:t>against</a:t>
            </a:r>
            <a:r>
              <a:rPr spc="-2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best</a:t>
            </a:r>
            <a:r>
              <a:rPr spc="-25" dirty="0"/>
              <a:t> </a:t>
            </a:r>
            <a:r>
              <a:rPr dirty="0"/>
              <a:t>humans</a:t>
            </a:r>
            <a:r>
              <a:rPr spc="-25" dirty="0"/>
              <a:t> </a:t>
            </a:r>
            <a:r>
              <a:rPr dirty="0"/>
              <a:t>at</a:t>
            </a:r>
            <a:r>
              <a:rPr spc="-25" dirty="0"/>
              <a:t> Go? </a:t>
            </a:r>
            <a:r>
              <a:rPr dirty="0"/>
              <a:t>Play</a:t>
            </a:r>
            <a:r>
              <a:rPr spc="-3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decent</a:t>
            </a:r>
            <a:r>
              <a:rPr spc="-25" dirty="0"/>
              <a:t> </a:t>
            </a:r>
            <a:r>
              <a:rPr dirty="0"/>
              <a:t>game</a:t>
            </a:r>
            <a:r>
              <a:rPr spc="-2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10" dirty="0"/>
              <a:t>tennis?</a:t>
            </a:r>
          </a:p>
          <a:p>
            <a:pPr marL="12700" marR="1776095">
              <a:lnSpc>
                <a:spcPct val="121100"/>
              </a:lnSpc>
            </a:pPr>
            <a:r>
              <a:rPr dirty="0"/>
              <a:t>Unload</a:t>
            </a:r>
            <a:r>
              <a:rPr spc="-35" dirty="0"/>
              <a:t> </a:t>
            </a:r>
            <a:r>
              <a:rPr dirty="0"/>
              <a:t>any</a:t>
            </a:r>
            <a:r>
              <a:rPr spc="-35" dirty="0"/>
              <a:t> </a:t>
            </a:r>
            <a:r>
              <a:rPr dirty="0"/>
              <a:t>dishwasher</a:t>
            </a:r>
            <a:r>
              <a:rPr spc="-35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any</a:t>
            </a:r>
            <a:r>
              <a:rPr spc="-35" dirty="0"/>
              <a:t> </a:t>
            </a:r>
            <a:r>
              <a:rPr spc="-20" dirty="0"/>
              <a:t>home? </a:t>
            </a:r>
            <a:r>
              <a:rPr dirty="0"/>
              <a:t>Drive</a:t>
            </a:r>
            <a:r>
              <a:rPr spc="-40" dirty="0"/>
              <a:t> </a:t>
            </a:r>
            <a:r>
              <a:rPr dirty="0"/>
              <a:t>safely</a:t>
            </a:r>
            <a:r>
              <a:rPr spc="-35" dirty="0"/>
              <a:t> </a:t>
            </a:r>
            <a:r>
              <a:rPr dirty="0"/>
              <a:t>along</a:t>
            </a:r>
            <a:r>
              <a:rPr spc="-35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spc="-10" dirty="0"/>
              <a:t>highway?</a:t>
            </a:r>
          </a:p>
          <a:p>
            <a:pPr marL="12700" marR="1132205">
              <a:lnSpc>
                <a:spcPct val="121100"/>
              </a:lnSpc>
            </a:pPr>
            <a:r>
              <a:rPr dirty="0"/>
              <a:t>Drive</a:t>
            </a:r>
            <a:r>
              <a:rPr spc="-40" dirty="0"/>
              <a:t> </a:t>
            </a:r>
            <a:r>
              <a:rPr dirty="0"/>
              <a:t>safely</a:t>
            </a:r>
            <a:r>
              <a:rPr spc="-40" dirty="0"/>
              <a:t> </a:t>
            </a:r>
            <a:r>
              <a:rPr dirty="0"/>
              <a:t>along</a:t>
            </a:r>
            <a:r>
              <a:rPr spc="-40" dirty="0"/>
              <a:t> </a:t>
            </a:r>
            <a:r>
              <a:rPr dirty="0"/>
              <a:t>streets</a:t>
            </a:r>
            <a:r>
              <a:rPr spc="-40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San</a:t>
            </a:r>
            <a:r>
              <a:rPr spc="-40" dirty="0"/>
              <a:t> </a:t>
            </a:r>
            <a:r>
              <a:rPr spc="-10" dirty="0"/>
              <a:t>Francisco? </a:t>
            </a:r>
            <a:r>
              <a:rPr dirty="0"/>
              <a:t>Buy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week's</a:t>
            </a:r>
            <a:r>
              <a:rPr spc="-25" dirty="0"/>
              <a:t> </a:t>
            </a:r>
            <a:r>
              <a:rPr dirty="0"/>
              <a:t>worth</a:t>
            </a:r>
            <a:r>
              <a:rPr spc="-2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groceries</a:t>
            </a:r>
            <a:r>
              <a:rPr spc="-25" dirty="0"/>
              <a:t> </a:t>
            </a:r>
            <a:r>
              <a:rPr dirty="0"/>
              <a:t>on</a:t>
            </a:r>
            <a:r>
              <a:rPr spc="-2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spc="-20" dirty="0"/>
              <a:t>web?</a:t>
            </a:r>
          </a:p>
          <a:p>
            <a:pPr marL="12700" marR="655320" algn="just">
              <a:lnSpc>
                <a:spcPct val="121100"/>
              </a:lnSpc>
            </a:pPr>
            <a:r>
              <a:rPr dirty="0"/>
              <a:t>Buy</a:t>
            </a:r>
            <a:r>
              <a:rPr spc="-3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week's</a:t>
            </a:r>
            <a:r>
              <a:rPr spc="-30" dirty="0"/>
              <a:t> </a:t>
            </a:r>
            <a:r>
              <a:rPr dirty="0"/>
              <a:t>worth</a:t>
            </a:r>
            <a:r>
              <a:rPr spc="-2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groceries</a:t>
            </a:r>
            <a:r>
              <a:rPr spc="-25" dirty="0"/>
              <a:t> </a:t>
            </a:r>
            <a:r>
              <a:rPr dirty="0"/>
              <a:t>at</a:t>
            </a:r>
            <a:r>
              <a:rPr spc="-30" dirty="0"/>
              <a:t> </a:t>
            </a:r>
            <a:r>
              <a:rPr spc="-10" dirty="0"/>
              <a:t>Berkeley</a:t>
            </a:r>
            <a:r>
              <a:rPr spc="-25" dirty="0"/>
              <a:t> </a:t>
            </a:r>
            <a:r>
              <a:rPr spc="-10" dirty="0"/>
              <a:t>Bowl? </a:t>
            </a:r>
            <a:r>
              <a:rPr dirty="0"/>
              <a:t>Discover</a:t>
            </a:r>
            <a:r>
              <a:rPr spc="-45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dirty="0"/>
              <a:t>prove</a:t>
            </a:r>
            <a:r>
              <a:rPr spc="-45" dirty="0"/>
              <a:t> </a:t>
            </a:r>
            <a:r>
              <a:rPr dirty="0"/>
              <a:t>a</a:t>
            </a:r>
            <a:r>
              <a:rPr spc="-40" dirty="0"/>
              <a:t> </a:t>
            </a:r>
            <a:r>
              <a:rPr dirty="0"/>
              <a:t>new</a:t>
            </a:r>
            <a:r>
              <a:rPr spc="-45" dirty="0"/>
              <a:t> </a:t>
            </a:r>
            <a:r>
              <a:rPr dirty="0"/>
              <a:t>mathematical</a:t>
            </a:r>
            <a:r>
              <a:rPr spc="-40" dirty="0"/>
              <a:t> </a:t>
            </a:r>
            <a:r>
              <a:rPr spc="-10" dirty="0"/>
              <a:t>theorem? Perform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surgical</a:t>
            </a:r>
            <a:r>
              <a:rPr spc="-25" dirty="0"/>
              <a:t> </a:t>
            </a:r>
            <a:r>
              <a:rPr spc="-10" dirty="0"/>
              <a:t>operation?</a:t>
            </a:r>
          </a:p>
          <a:p>
            <a:pPr marL="12700" marR="5080">
              <a:lnSpc>
                <a:spcPct val="121100"/>
              </a:lnSpc>
            </a:pPr>
            <a:r>
              <a:rPr spc="-20" dirty="0"/>
              <a:t>Translate</a:t>
            </a:r>
            <a:r>
              <a:rPr spc="-35" dirty="0"/>
              <a:t> </a:t>
            </a:r>
            <a:r>
              <a:rPr dirty="0"/>
              <a:t>spoken</a:t>
            </a:r>
            <a:r>
              <a:rPr spc="-35" dirty="0"/>
              <a:t> </a:t>
            </a:r>
            <a:r>
              <a:rPr dirty="0"/>
              <a:t>Chinese</a:t>
            </a:r>
            <a:r>
              <a:rPr spc="-35" dirty="0"/>
              <a:t> </a:t>
            </a:r>
            <a:r>
              <a:rPr dirty="0"/>
              <a:t>into</a:t>
            </a:r>
            <a:r>
              <a:rPr spc="-35" dirty="0"/>
              <a:t> </a:t>
            </a:r>
            <a:r>
              <a:rPr dirty="0"/>
              <a:t>spoken</a:t>
            </a:r>
            <a:r>
              <a:rPr spc="-35" dirty="0"/>
              <a:t> </a:t>
            </a:r>
            <a:r>
              <a:rPr dirty="0"/>
              <a:t>English</a:t>
            </a:r>
            <a:r>
              <a:rPr spc="-30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real</a:t>
            </a:r>
            <a:r>
              <a:rPr spc="-35" dirty="0"/>
              <a:t> </a:t>
            </a:r>
            <a:r>
              <a:rPr spc="-10" dirty="0"/>
              <a:t>time? </a:t>
            </a:r>
            <a:r>
              <a:rPr dirty="0"/>
              <a:t>Win</a:t>
            </a:r>
            <a:r>
              <a:rPr spc="-5" dirty="0"/>
              <a:t> </a:t>
            </a:r>
            <a:r>
              <a:rPr dirty="0"/>
              <a:t>an</a:t>
            </a:r>
            <a:r>
              <a:rPr spc="-5" dirty="0"/>
              <a:t> </a:t>
            </a:r>
            <a:r>
              <a:rPr dirty="0"/>
              <a:t>art</a:t>
            </a:r>
            <a:r>
              <a:rPr spc="-5" dirty="0"/>
              <a:t> </a:t>
            </a:r>
            <a:r>
              <a:rPr spc="-10" dirty="0"/>
              <a:t>competition?</a:t>
            </a:r>
          </a:p>
          <a:p>
            <a:pPr marL="12700" marR="1993900">
              <a:lnSpc>
                <a:spcPct val="121100"/>
              </a:lnSpc>
            </a:pPr>
            <a:r>
              <a:rPr dirty="0"/>
              <a:t>Write</a:t>
            </a:r>
            <a:r>
              <a:rPr spc="-55" dirty="0"/>
              <a:t> </a:t>
            </a:r>
            <a:r>
              <a:rPr dirty="0"/>
              <a:t>an</a:t>
            </a:r>
            <a:r>
              <a:rPr spc="-50" dirty="0"/>
              <a:t> </a:t>
            </a:r>
            <a:r>
              <a:rPr dirty="0"/>
              <a:t>intentionally</a:t>
            </a:r>
            <a:r>
              <a:rPr spc="-50" dirty="0"/>
              <a:t> </a:t>
            </a:r>
            <a:r>
              <a:rPr dirty="0"/>
              <a:t>funny</a:t>
            </a:r>
            <a:r>
              <a:rPr spc="-50" dirty="0"/>
              <a:t> </a:t>
            </a:r>
            <a:r>
              <a:rPr spc="-10" dirty="0"/>
              <a:t>story? </a:t>
            </a:r>
            <a:r>
              <a:rPr dirty="0"/>
              <a:t>Construct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spc="-10" dirty="0"/>
              <a:t>building?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67550" y="1741696"/>
            <a:ext cx="329565" cy="240029"/>
            <a:chOff x="467550" y="1741696"/>
            <a:chExt cx="329565" cy="240029"/>
          </a:xfrm>
        </p:grpSpPr>
        <p:sp>
          <p:nvSpPr>
            <p:cNvPr id="5" name="object 5"/>
            <p:cNvSpPr/>
            <p:nvPr/>
          </p:nvSpPr>
          <p:spPr>
            <a:xfrm>
              <a:off x="472312" y="1746459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0" y="81528"/>
                  </a:moveTo>
                  <a:lnTo>
                    <a:pt x="99267" y="230198"/>
                  </a:lnTo>
                  <a:lnTo>
                    <a:pt x="175813" y="150268"/>
                  </a:lnTo>
                  <a:lnTo>
                    <a:pt x="110870" y="150268"/>
                  </a:lnTo>
                  <a:lnTo>
                    <a:pt x="0" y="81528"/>
                  </a:lnTo>
                  <a:close/>
                </a:path>
                <a:path w="320040" h="230505">
                  <a:moveTo>
                    <a:pt x="319719" y="0"/>
                  </a:moveTo>
                  <a:lnTo>
                    <a:pt x="110870" y="150268"/>
                  </a:lnTo>
                  <a:lnTo>
                    <a:pt x="175813" y="150268"/>
                  </a:lnTo>
                  <a:lnTo>
                    <a:pt x="319719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2312" y="1746459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25097" y="3258086"/>
            <a:ext cx="316865" cy="240029"/>
            <a:chOff x="425097" y="3258086"/>
            <a:chExt cx="316865" cy="240029"/>
          </a:xfrm>
        </p:grpSpPr>
        <p:sp>
          <p:nvSpPr>
            <p:cNvPr id="8" name="object 8"/>
            <p:cNvSpPr/>
            <p:nvPr/>
          </p:nvSpPr>
          <p:spPr>
            <a:xfrm>
              <a:off x="429859" y="3262848"/>
              <a:ext cx="307340" cy="176530"/>
            </a:xfrm>
            <a:custGeom>
              <a:avLst/>
              <a:gdLst/>
              <a:ahLst/>
              <a:cxnLst/>
              <a:rect l="l" t="t" r="r" b="b"/>
              <a:pathLst>
                <a:path w="307340" h="176529">
                  <a:moveTo>
                    <a:pt x="272827" y="27082"/>
                  </a:moveTo>
                  <a:lnTo>
                    <a:pt x="204620" y="27082"/>
                  </a:lnTo>
                  <a:lnTo>
                    <a:pt x="238723" y="54164"/>
                  </a:lnTo>
                  <a:lnTo>
                    <a:pt x="204620" y="81246"/>
                  </a:lnTo>
                  <a:lnTo>
                    <a:pt x="102310" y="108328"/>
                  </a:lnTo>
                  <a:lnTo>
                    <a:pt x="102310" y="176034"/>
                  </a:lnTo>
                  <a:lnTo>
                    <a:pt x="170516" y="176034"/>
                  </a:lnTo>
                  <a:lnTo>
                    <a:pt x="170516" y="121870"/>
                  </a:lnTo>
                  <a:lnTo>
                    <a:pt x="238723" y="108328"/>
                  </a:lnTo>
                  <a:lnTo>
                    <a:pt x="306930" y="54164"/>
                  </a:lnTo>
                  <a:lnTo>
                    <a:pt x="272827" y="27082"/>
                  </a:lnTo>
                  <a:close/>
                </a:path>
                <a:path w="307340" h="176529">
                  <a:moveTo>
                    <a:pt x="238723" y="0"/>
                  </a:moveTo>
                  <a:lnTo>
                    <a:pt x="68206" y="0"/>
                  </a:lnTo>
                  <a:lnTo>
                    <a:pt x="0" y="54164"/>
                  </a:lnTo>
                  <a:lnTo>
                    <a:pt x="68206" y="67706"/>
                  </a:lnTo>
                  <a:lnTo>
                    <a:pt x="102310" y="27082"/>
                  </a:lnTo>
                  <a:lnTo>
                    <a:pt x="272827" y="27082"/>
                  </a:lnTo>
                  <a:lnTo>
                    <a:pt x="238723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9859" y="3262848"/>
              <a:ext cx="307340" cy="176530"/>
            </a:xfrm>
            <a:custGeom>
              <a:avLst/>
              <a:gdLst/>
              <a:ahLst/>
              <a:cxnLst/>
              <a:rect l="l" t="t" r="r" b="b"/>
              <a:pathLst>
                <a:path w="307340" h="176529">
                  <a:moveTo>
                    <a:pt x="0" y="54164"/>
                  </a:moveTo>
                  <a:lnTo>
                    <a:pt x="68206" y="0"/>
                  </a:lnTo>
                  <a:lnTo>
                    <a:pt x="238723" y="0"/>
                  </a:lnTo>
                  <a:lnTo>
                    <a:pt x="306930" y="54164"/>
                  </a:lnTo>
                  <a:lnTo>
                    <a:pt x="238723" y="108328"/>
                  </a:lnTo>
                  <a:lnTo>
                    <a:pt x="170516" y="121869"/>
                  </a:lnTo>
                  <a:lnTo>
                    <a:pt x="170516" y="176033"/>
                  </a:lnTo>
                  <a:lnTo>
                    <a:pt x="102310" y="176033"/>
                  </a:lnTo>
                  <a:lnTo>
                    <a:pt x="102310" y="108328"/>
                  </a:lnTo>
                  <a:lnTo>
                    <a:pt x="204619" y="81246"/>
                  </a:lnTo>
                  <a:lnTo>
                    <a:pt x="238723" y="54164"/>
                  </a:lnTo>
                  <a:lnTo>
                    <a:pt x="204619" y="27082"/>
                  </a:lnTo>
                  <a:lnTo>
                    <a:pt x="102310" y="27082"/>
                  </a:lnTo>
                  <a:lnTo>
                    <a:pt x="68206" y="67705"/>
                  </a:lnTo>
                  <a:lnTo>
                    <a:pt x="0" y="5416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2170" y="3465964"/>
              <a:ext cx="68580" cy="27305"/>
            </a:xfrm>
            <a:custGeom>
              <a:avLst/>
              <a:gdLst/>
              <a:ahLst/>
              <a:cxnLst/>
              <a:rect l="l" t="t" r="r" b="b"/>
              <a:pathLst>
                <a:path w="68579" h="27304">
                  <a:moveTo>
                    <a:pt x="68206" y="0"/>
                  </a:moveTo>
                  <a:lnTo>
                    <a:pt x="0" y="0"/>
                  </a:lnTo>
                  <a:lnTo>
                    <a:pt x="0" y="27082"/>
                  </a:lnTo>
                  <a:lnTo>
                    <a:pt x="68206" y="27082"/>
                  </a:lnTo>
                  <a:lnTo>
                    <a:pt x="68206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2170" y="3465964"/>
              <a:ext cx="68580" cy="27305"/>
            </a:xfrm>
            <a:custGeom>
              <a:avLst/>
              <a:gdLst/>
              <a:ahLst/>
              <a:cxnLst/>
              <a:rect l="l" t="t" r="r" b="b"/>
              <a:pathLst>
                <a:path w="68579" h="27304">
                  <a:moveTo>
                    <a:pt x="68206" y="0"/>
                  </a:moveTo>
                  <a:lnTo>
                    <a:pt x="0" y="0"/>
                  </a:lnTo>
                  <a:lnTo>
                    <a:pt x="0" y="27082"/>
                  </a:lnTo>
                  <a:lnTo>
                    <a:pt x="68206" y="27082"/>
                  </a:lnTo>
                  <a:lnTo>
                    <a:pt x="68206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70553" y="2063708"/>
            <a:ext cx="329565" cy="240029"/>
            <a:chOff x="470553" y="2063708"/>
            <a:chExt cx="329565" cy="240029"/>
          </a:xfrm>
        </p:grpSpPr>
        <p:sp>
          <p:nvSpPr>
            <p:cNvPr id="13" name="object 13"/>
            <p:cNvSpPr/>
            <p:nvPr/>
          </p:nvSpPr>
          <p:spPr>
            <a:xfrm>
              <a:off x="475316" y="2068470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0" y="81528"/>
                  </a:moveTo>
                  <a:lnTo>
                    <a:pt x="99267" y="230198"/>
                  </a:lnTo>
                  <a:lnTo>
                    <a:pt x="175812" y="150268"/>
                  </a:lnTo>
                  <a:lnTo>
                    <a:pt x="110870" y="150268"/>
                  </a:lnTo>
                  <a:lnTo>
                    <a:pt x="0" y="81528"/>
                  </a:lnTo>
                  <a:close/>
                </a:path>
                <a:path w="320040" h="230505">
                  <a:moveTo>
                    <a:pt x="319718" y="0"/>
                  </a:moveTo>
                  <a:lnTo>
                    <a:pt x="110870" y="150268"/>
                  </a:lnTo>
                  <a:lnTo>
                    <a:pt x="175812" y="150268"/>
                  </a:lnTo>
                  <a:lnTo>
                    <a:pt x="319718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5316" y="2068470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70554" y="2353137"/>
            <a:ext cx="329565" cy="521334"/>
            <a:chOff x="470554" y="2353137"/>
            <a:chExt cx="329565" cy="521334"/>
          </a:xfrm>
        </p:grpSpPr>
        <p:sp>
          <p:nvSpPr>
            <p:cNvPr id="16" name="object 16"/>
            <p:cNvSpPr/>
            <p:nvPr/>
          </p:nvSpPr>
          <p:spPr>
            <a:xfrm>
              <a:off x="475317" y="2357899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0" y="81528"/>
                  </a:moveTo>
                  <a:lnTo>
                    <a:pt x="99267" y="230197"/>
                  </a:lnTo>
                  <a:lnTo>
                    <a:pt x="175812" y="150268"/>
                  </a:lnTo>
                  <a:lnTo>
                    <a:pt x="110870" y="150268"/>
                  </a:lnTo>
                  <a:lnTo>
                    <a:pt x="0" y="81528"/>
                  </a:lnTo>
                  <a:close/>
                </a:path>
                <a:path w="320040" h="230505">
                  <a:moveTo>
                    <a:pt x="319718" y="0"/>
                  </a:moveTo>
                  <a:lnTo>
                    <a:pt x="110870" y="150268"/>
                  </a:lnTo>
                  <a:lnTo>
                    <a:pt x="175812" y="150268"/>
                  </a:lnTo>
                  <a:lnTo>
                    <a:pt x="319718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5317" y="2357899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611" y="2634696"/>
              <a:ext cx="238125" cy="239723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434486" y="2964124"/>
            <a:ext cx="329565" cy="240029"/>
            <a:chOff x="434486" y="2964124"/>
            <a:chExt cx="329565" cy="240029"/>
          </a:xfrm>
        </p:grpSpPr>
        <p:sp>
          <p:nvSpPr>
            <p:cNvPr id="20" name="object 20"/>
            <p:cNvSpPr/>
            <p:nvPr/>
          </p:nvSpPr>
          <p:spPr>
            <a:xfrm>
              <a:off x="439249" y="2968886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0" y="81528"/>
                  </a:moveTo>
                  <a:lnTo>
                    <a:pt x="99267" y="230198"/>
                  </a:lnTo>
                  <a:lnTo>
                    <a:pt x="175812" y="150268"/>
                  </a:lnTo>
                  <a:lnTo>
                    <a:pt x="110870" y="150268"/>
                  </a:lnTo>
                  <a:lnTo>
                    <a:pt x="0" y="81528"/>
                  </a:lnTo>
                  <a:close/>
                </a:path>
                <a:path w="320040" h="230505">
                  <a:moveTo>
                    <a:pt x="319718" y="0"/>
                  </a:moveTo>
                  <a:lnTo>
                    <a:pt x="110870" y="150268"/>
                  </a:lnTo>
                  <a:lnTo>
                    <a:pt x="175812" y="150268"/>
                  </a:lnTo>
                  <a:lnTo>
                    <a:pt x="319718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39249" y="2968886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5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399886" y="4187739"/>
            <a:ext cx="316865" cy="518159"/>
            <a:chOff x="399886" y="4187739"/>
            <a:chExt cx="316865" cy="518159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486" y="4465637"/>
              <a:ext cx="238125" cy="23972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04649" y="4192502"/>
              <a:ext cx="307340" cy="176530"/>
            </a:xfrm>
            <a:custGeom>
              <a:avLst/>
              <a:gdLst/>
              <a:ahLst/>
              <a:cxnLst/>
              <a:rect l="l" t="t" r="r" b="b"/>
              <a:pathLst>
                <a:path w="307340" h="176529">
                  <a:moveTo>
                    <a:pt x="272825" y="27081"/>
                  </a:moveTo>
                  <a:lnTo>
                    <a:pt x="204619" y="27081"/>
                  </a:lnTo>
                  <a:lnTo>
                    <a:pt x="238723" y="54164"/>
                  </a:lnTo>
                  <a:lnTo>
                    <a:pt x="204619" y="81245"/>
                  </a:lnTo>
                  <a:lnTo>
                    <a:pt x="102309" y="108328"/>
                  </a:lnTo>
                  <a:lnTo>
                    <a:pt x="102309" y="176033"/>
                  </a:lnTo>
                  <a:lnTo>
                    <a:pt x="170516" y="176033"/>
                  </a:lnTo>
                  <a:lnTo>
                    <a:pt x="170516" y="121869"/>
                  </a:lnTo>
                  <a:lnTo>
                    <a:pt x="238723" y="108328"/>
                  </a:lnTo>
                  <a:lnTo>
                    <a:pt x="306929" y="54164"/>
                  </a:lnTo>
                  <a:lnTo>
                    <a:pt x="272825" y="27081"/>
                  </a:lnTo>
                  <a:close/>
                </a:path>
                <a:path w="307340" h="176529">
                  <a:moveTo>
                    <a:pt x="238723" y="0"/>
                  </a:moveTo>
                  <a:lnTo>
                    <a:pt x="68206" y="0"/>
                  </a:lnTo>
                  <a:lnTo>
                    <a:pt x="0" y="54164"/>
                  </a:lnTo>
                  <a:lnTo>
                    <a:pt x="68206" y="67704"/>
                  </a:lnTo>
                  <a:lnTo>
                    <a:pt x="102309" y="27081"/>
                  </a:lnTo>
                  <a:lnTo>
                    <a:pt x="272825" y="27081"/>
                  </a:lnTo>
                  <a:lnTo>
                    <a:pt x="238723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4649" y="4192502"/>
              <a:ext cx="307340" cy="176530"/>
            </a:xfrm>
            <a:custGeom>
              <a:avLst/>
              <a:gdLst/>
              <a:ahLst/>
              <a:cxnLst/>
              <a:rect l="l" t="t" r="r" b="b"/>
              <a:pathLst>
                <a:path w="307340" h="176529">
                  <a:moveTo>
                    <a:pt x="0" y="54164"/>
                  </a:moveTo>
                  <a:lnTo>
                    <a:pt x="68206" y="0"/>
                  </a:lnTo>
                  <a:lnTo>
                    <a:pt x="238723" y="0"/>
                  </a:lnTo>
                  <a:lnTo>
                    <a:pt x="306930" y="54164"/>
                  </a:lnTo>
                  <a:lnTo>
                    <a:pt x="238723" y="108328"/>
                  </a:lnTo>
                  <a:lnTo>
                    <a:pt x="170516" y="121869"/>
                  </a:lnTo>
                  <a:lnTo>
                    <a:pt x="170516" y="176033"/>
                  </a:lnTo>
                  <a:lnTo>
                    <a:pt x="102310" y="176033"/>
                  </a:lnTo>
                  <a:lnTo>
                    <a:pt x="102310" y="108328"/>
                  </a:lnTo>
                  <a:lnTo>
                    <a:pt x="204619" y="81246"/>
                  </a:lnTo>
                  <a:lnTo>
                    <a:pt x="238723" y="54164"/>
                  </a:lnTo>
                  <a:lnTo>
                    <a:pt x="204619" y="27082"/>
                  </a:lnTo>
                  <a:lnTo>
                    <a:pt x="102310" y="27082"/>
                  </a:lnTo>
                  <a:lnTo>
                    <a:pt x="68206" y="67705"/>
                  </a:lnTo>
                  <a:lnTo>
                    <a:pt x="0" y="5416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06958" y="4395617"/>
              <a:ext cx="68580" cy="27305"/>
            </a:xfrm>
            <a:custGeom>
              <a:avLst/>
              <a:gdLst/>
              <a:ahLst/>
              <a:cxnLst/>
              <a:rect l="l" t="t" r="r" b="b"/>
              <a:pathLst>
                <a:path w="68579" h="27304">
                  <a:moveTo>
                    <a:pt x="68206" y="0"/>
                  </a:moveTo>
                  <a:lnTo>
                    <a:pt x="0" y="0"/>
                  </a:lnTo>
                  <a:lnTo>
                    <a:pt x="0" y="27082"/>
                  </a:lnTo>
                  <a:lnTo>
                    <a:pt x="68206" y="27082"/>
                  </a:lnTo>
                  <a:lnTo>
                    <a:pt x="68206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06958" y="4395617"/>
              <a:ext cx="68580" cy="27305"/>
            </a:xfrm>
            <a:custGeom>
              <a:avLst/>
              <a:gdLst/>
              <a:ahLst/>
              <a:cxnLst/>
              <a:rect l="l" t="t" r="r" b="b"/>
              <a:pathLst>
                <a:path w="68579" h="27304">
                  <a:moveTo>
                    <a:pt x="68206" y="0"/>
                  </a:moveTo>
                  <a:lnTo>
                    <a:pt x="0" y="0"/>
                  </a:lnTo>
                  <a:lnTo>
                    <a:pt x="0" y="27082"/>
                  </a:lnTo>
                  <a:lnTo>
                    <a:pt x="68206" y="27082"/>
                  </a:lnTo>
                  <a:lnTo>
                    <a:pt x="68206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95986" y="4800227"/>
            <a:ext cx="329565" cy="240029"/>
            <a:chOff x="395986" y="4800227"/>
            <a:chExt cx="329565" cy="240029"/>
          </a:xfrm>
        </p:grpSpPr>
        <p:sp>
          <p:nvSpPr>
            <p:cNvPr id="29" name="object 29"/>
            <p:cNvSpPr/>
            <p:nvPr/>
          </p:nvSpPr>
          <p:spPr>
            <a:xfrm>
              <a:off x="400749" y="4804990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4">
                  <a:moveTo>
                    <a:pt x="0" y="81528"/>
                  </a:moveTo>
                  <a:lnTo>
                    <a:pt x="99267" y="230198"/>
                  </a:lnTo>
                  <a:lnTo>
                    <a:pt x="175812" y="150268"/>
                  </a:lnTo>
                  <a:lnTo>
                    <a:pt x="110870" y="150268"/>
                  </a:lnTo>
                  <a:lnTo>
                    <a:pt x="0" y="81528"/>
                  </a:lnTo>
                  <a:close/>
                </a:path>
                <a:path w="320040" h="230504">
                  <a:moveTo>
                    <a:pt x="319718" y="0"/>
                  </a:moveTo>
                  <a:lnTo>
                    <a:pt x="110870" y="150268"/>
                  </a:lnTo>
                  <a:lnTo>
                    <a:pt x="175812" y="150268"/>
                  </a:lnTo>
                  <a:lnTo>
                    <a:pt x="319718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00749" y="4804990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4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394283" y="5099653"/>
            <a:ext cx="329565" cy="240029"/>
            <a:chOff x="394283" y="5099653"/>
            <a:chExt cx="329565" cy="240029"/>
          </a:xfrm>
        </p:grpSpPr>
        <p:sp>
          <p:nvSpPr>
            <p:cNvPr id="32" name="object 32"/>
            <p:cNvSpPr/>
            <p:nvPr/>
          </p:nvSpPr>
          <p:spPr>
            <a:xfrm>
              <a:off x="399045" y="5104415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4">
                  <a:moveTo>
                    <a:pt x="0" y="81528"/>
                  </a:moveTo>
                  <a:lnTo>
                    <a:pt x="99267" y="230197"/>
                  </a:lnTo>
                  <a:lnTo>
                    <a:pt x="175812" y="150268"/>
                  </a:lnTo>
                  <a:lnTo>
                    <a:pt x="110870" y="150268"/>
                  </a:lnTo>
                  <a:lnTo>
                    <a:pt x="0" y="81528"/>
                  </a:lnTo>
                  <a:close/>
                </a:path>
                <a:path w="320040" h="230504">
                  <a:moveTo>
                    <a:pt x="319719" y="0"/>
                  </a:moveTo>
                  <a:lnTo>
                    <a:pt x="110870" y="150268"/>
                  </a:lnTo>
                  <a:lnTo>
                    <a:pt x="175812" y="150268"/>
                  </a:lnTo>
                  <a:lnTo>
                    <a:pt x="319719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99045" y="5104415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4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429199" y="3586009"/>
            <a:ext cx="334645" cy="513715"/>
            <a:chOff x="429199" y="3586009"/>
            <a:chExt cx="334645" cy="513715"/>
          </a:xfrm>
        </p:grpSpPr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199" y="3859659"/>
              <a:ext cx="238125" cy="23972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39247" y="3590771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4">
                  <a:moveTo>
                    <a:pt x="0" y="81528"/>
                  </a:moveTo>
                  <a:lnTo>
                    <a:pt x="99267" y="230198"/>
                  </a:lnTo>
                  <a:lnTo>
                    <a:pt x="175812" y="150268"/>
                  </a:lnTo>
                  <a:lnTo>
                    <a:pt x="110870" y="150268"/>
                  </a:lnTo>
                  <a:lnTo>
                    <a:pt x="0" y="81528"/>
                  </a:lnTo>
                  <a:close/>
                </a:path>
                <a:path w="320040" h="230504">
                  <a:moveTo>
                    <a:pt x="319718" y="0"/>
                  </a:moveTo>
                  <a:lnTo>
                    <a:pt x="110870" y="150268"/>
                  </a:lnTo>
                  <a:lnTo>
                    <a:pt x="175812" y="150268"/>
                  </a:lnTo>
                  <a:lnTo>
                    <a:pt x="319718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9247" y="3590771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4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401650" y="5394724"/>
            <a:ext cx="329565" cy="522605"/>
            <a:chOff x="401650" y="5394724"/>
            <a:chExt cx="329565" cy="522605"/>
          </a:xfrm>
        </p:grpSpPr>
        <p:sp>
          <p:nvSpPr>
            <p:cNvPr id="39" name="object 39"/>
            <p:cNvSpPr/>
            <p:nvPr/>
          </p:nvSpPr>
          <p:spPr>
            <a:xfrm>
              <a:off x="406412" y="5399487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4">
                  <a:moveTo>
                    <a:pt x="0" y="81527"/>
                  </a:moveTo>
                  <a:lnTo>
                    <a:pt x="99267" y="230197"/>
                  </a:lnTo>
                  <a:lnTo>
                    <a:pt x="175813" y="150267"/>
                  </a:lnTo>
                  <a:lnTo>
                    <a:pt x="110870" y="150267"/>
                  </a:lnTo>
                  <a:lnTo>
                    <a:pt x="0" y="81527"/>
                  </a:lnTo>
                  <a:close/>
                </a:path>
                <a:path w="320040" h="230504">
                  <a:moveTo>
                    <a:pt x="319719" y="0"/>
                  </a:moveTo>
                  <a:lnTo>
                    <a:pt x="110870" y="150267"/>
                  </a:lnTo>
                  <a:lnTo>
                    <a:pt x="175813" y="150267"/>
                  </a:lnTo>
                  <a:lnTo>
                    <a:pt x="319719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06412" y="5399487"/>
              <a:ext cx="320040" cy="230504"/>
            </a:xfrm>
            <a:custGeom>
              <a:avLst/>
              <a:gdLst/>
              <a:ahLst/>
              <a:cxnLst/>
              <a:rect l="l" t="t" r="r" b="b"/>
              <a:pathLst>
                <a:path w="320040" h="230504">
                  <a:moveTo>
                    <a:pt x="99267" y="230198"/>
                  </a:moveTo>
                  <a:lnTo>
                    <a:pt x="319719" y="0"/>
                  </a:lnTo>
                  <a:lnTo>
                    <a:pt x="110870" y="150268"/>
                  </a:lnTo>
                  <a:lnTo>
                    <a:pt x="0" y="81528"/>
                  </a:lnTo>
                  <a:lnTo>
                    <a:pt x="99267" y="2301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484" y="5677095"/>
              <a:ext cx="238125" cy="239723"/>
            </a:xfrm>
            <a:prstGeom prst="rect">
              <a:avLst/>
            </a:prstGeom>
          </p:spPr>
        </p:pic>
      </p:grpSp>
      <p:pic>
        <p:nvPicPr>
          <p:cNvPr id="42" name="object 4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13053" y="1285034"/>
            <a:ext cx="4279900" cy="547827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100"/>
              </a:spcBef>
            </a:pPr>
            <a:r>
              <a:rPr dirty="0"/>
              <a:t>This</a:t>
            </a:r>
            <a:r>
              <a:rPr spc="-160" dirty="0"/>
              <a:t> </a:t>
            </a:r>
            <a:r>
              <a:rPr dirty="0"/>
              <a:t>Course:</a:t>
            </a:r>
            <a:r>
              <a:rPr spc="-160" dirty="0"/>
              <a:t> </a:t>
            </a:r>
            <a:r>
              <a:rPr dirty="0"/>
              <a:t>Designing</a:t>
            </a:r>
            <a:r>
              <a:rPr spc="-160" dirty="0"/>
              <a:t> </a:t>
            </a:r>
            <a:r>
              <a:rPr dirty="0"/>
              <a:t>Rational</a:t>
            </a:r>
            <a:r>
              <a:rPr spc="-155" dirty="0"/>
              <a:t> </a:t>
            </a:r>
            <a:r>
              <a:rPr spc="-10" dirty="0"/>
              <a:t>Agents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017" y="1250230"/>
            <a:ext cx="7223759" cy="464947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77190" indent="-339090">
              <a:lnSpc>
                <a:spcPct val="100000"/>
              </a:lnSpc>
              <a:spcBef>
                <a:spcPts val="860"/>
              </a:spcBef>
              <a:buFont typeface="Trebuchet MS"/>
              <a:buChar char="▪"/>
              <a:tabLst>
                <a:tab pos="377190" algn="l"/>
              </a:tabLst>
            </a:pPr>
            <a:r>
              <a:rPr sz="2750" dirty="0">
                <a:solidFill>
                  <a:srgbClr val="333399"/>
                </a:solidFill>
                <a:latin typeface="Calibri"/>
                <a:cs typeface="Calibri"/>
              </a:rPr>
              <a:t>An</a:t>
            </a:r>
            <a:r>
              <a:rPr sz="275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750" b="1" dirty="0">
                <a:solidFill>
                  <a:srgbClr val="333399"/>
                </a:solidFill>
                <a:latin typeface="Calibri"/>
                <a:cs typeface="Calibri"/>
              </a:rPr>
              <a:t>agent</a:t>
            </a:r>
            <a:r>
              <a:rPr sz="2750" b="1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75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333399"/>
                </a:solidFill>
                <a:latin typeface="Calibri"/>
                <a:cs typeface="Calibri"/>
              </a:rPr>
              <a:t>an</a:t>
            </a:r>
            <a:r>
              <a:rPr sz="275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333399"/>
                </a:solidFill>
                <a:latin typeface="Calibri"/>
                <a:cs typeface="Calibri"/>
              </a:rPr>
              <a:t>entity</a:t>
            </a:r>
            <a:r>
              <a:rPr sz="275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333399"/>
                </a:solidFill>
                <a:latin typeface="Calibri"/>
                <a:cs typeface="Calibri"/>
              </a:rPr>
              <a:t>that</a:t>
            </a:r>
            <a:r>
              <a:rPr sz="275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333399"/>
                </a:solidFill>
                <a:latin typeface="Calibri"/>
                <a:cs typeface="Calibri"/>
              </a:rPr>
              <a:t>perceives</a:t>
            </a:r>
            <a:r>
              <a:rPr sz="275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333399"/>
                </a:solidFill>
                <a:latin typeface="Calibri"/>
                <a:cs typeface="Calibri"/>
              </a:rPr>
              <a:t>and</a:t>
            </a:r>
            <a:r>
              <a:rPr sz="2750" spc="-10" dirty="0">
                <a:solidFill>
                  <a:srgbClr val="333399"/>
                </a:solidFill>
                <a:latin typeface="Calibri"/>
                <a:cs typeface="Calibri"/>
              </a:rPr>
              <a:t> acts.</a:t>
            </a:r>
            <a:endParaRPr sz="2750" dirty="0">
              <a:latin typeface="Calibri"/>
              <a:cs typeface="Calibri"/>
            </a:endParaRPr>
          </a:p>
          <a:p>
            <a:pPr marL="377190" marR="267970" indent="-339725">
              <a:lnSpc>
                <a:spcPct val="103000"/>
              </a:lnSpc>
              <a:spcBef>
                <a:spcPts val="665"/>
              </a:spcBef>
              <a:buFont typeface="Trebuchet MS"/>
              <a:buChar char="▪"/>
              <a:tabLst>
                <a:tab pos="377190" algn="l"/>
              </a:tabLst>
            </a:pPr>
            <a:r>
              <a:rPr sz="275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75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750" b="1" dirty="0">
                <a:solidFill>
                  <a:srgbClr val="333399"/>
                </a:solidFill>
                <a:latin typeface="Calibri"/>
                <a:cs typeface="Calibri"/>
              </a:rPr>
              <a:t>rational</a:t>
            </a:r>
            <a:r>
              <a:rPr sz="2750" b="1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750" b="1" dirty="0">
                <a:solidFill>
                  <a:srgbClr val="333399"/>
                </a:solidFill>
                <a:latin typeface="Calibri"/>
                <a:cs typeface="Calibri"/>
              </a:rPr>
              <a:t>agent</a:t>
            </a:r>
            <a:r>
              <a:rPr sz="2750" b="1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333399"/>
                </a:solidFill>
                <a:latin typeface="Calibri"/>
                <a:cs typeface="Calibri"/>
              </a:rPr>
              <a:t>selects</a:t>
            </a:r>
            <a:r>
              <a:rPr sz="275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333399"/>
                </a:solidFill>
                <a:latin typeface="Calibri"/>
                <a:cs typeface="Calibri"/>
              </a:rPr>
              <a:t>actions</a:t>
            </a:r>
            <a:r>
              <a:rPr sz="275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333399"/>
                </a:solidFill>
                <a:latin typeface="Calibri"/>
                <a:cs typeface="Calibri"/>
              </a:rPr>
              <a:t>that</a:t>
            </a:r>
            <a:r>
              <a:rPr sz="275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333399"/>
                </a:solidFill>
                <a:latin typeface="Calibri"/>
                <a:cs typeface="Calibri"/>
              </a:rPr>
              <a:t>maximize </a:t>
            </a:r>
            <a:r>
              <a:rPr sz="2750" dirty="0">
                <a:solidFill>
                  <a:srgbClr val="333399"/>
                </a:solidFill>
                <a:latin typeface="Calibri"/>
                <a:cs typeface="Calibri"/>
              </a:rPr>
              <a:t>its</a:t>
            </a:r>
            <a:r>
              <a:rPr sz="275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333399"/>
                </a:solidFill>
                <a:latin typeface="Calibri"/>
                <a:cs typeface="Calibri"/>
              </a:rPr>
              <a:t>(expected)</a:t>
            </a:r>
            <a:r>
              <a:rPr sz="275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750" b="1" spc="-10" dirty="0">
                <a:solidFill>
                  <a:srgbClr val="333399"/>
                </a:solidFill>
                <a:latin typeface="Calibri"/>
                <a:cs typeface="Calibri"/>
              </a:rPr>
              <a:t>utility</a:t>
            </a:r>
            <a:r>
              <a:rPr sz="2750" spc="-10" dirty="0">
                <a:solidFill>
                  <a:srgbClr val="333399"/>
                </a:solidFill>
                <a:latin typeface="Calibri"/>
                <a:cs typeface="Calibri"/>
              </a:rPr>
              <a:t>.</a:t>
            </a:r>
            <a:endParaRPr sz="2750" dirty="0">
              <a:latin typeface="Calibri"/>
              <a:cs typeface="Calibri"/>
            </a:endParaRPr>
          </a:p>
          <a:p>
            <a:pPr marL="377190" marR="341630" indent="-339725">
              <a:lnSpc>
                <a:spcPct val="103000"/>
              </a:lnSpc>
              <a:spcBef>
                <a:spcPts val="665"/>
              </a:spcBef>
              <a:buFont typeface="Trebuchet MS"/>
              <a:buChar char="▪"/>
              <a:tabLst>
                <a:tab pos="377190" algn="l"/>
              </a:tabLst>
            </a:pPr>
            <a:r>
              <a:rPr sz="2750" dirty="0">
                <a:solidFill>
                  <a:srgbClr val="333399"/>
                </a:solidFill>
                <a:latin typeface="Calibri"/>
                <a:cs typeface="Calibri"/>
              </a:rPr>
              <a:t>Characteristics</a:t>
            </a:r>
            <a:r>
              <a:rPr sz="275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275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75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750" b="1" dirty="0">
                <a:solidFill>
                  <a:srgbClr val="333399"/>
                </a:solidFill>
                <a:latin typeface="Calibri"/>
                <a:cs typeface="Calibri"/>
              </a:rPr>
              <a:t>percepts</a:t>
            </a:r>
            <a:r>
              <a:rPr sz="2750" dirty="0">
                <a:solidFill>
                  <a:srgbClr val="333399"/>
                </a:solidFill>
                <a:latin typeface="Calibri"/>
                <a:cs typeface="Calibri"/>
              </a:rPr>
              <a:t>,</a:t>
            </a:r>
            <a:r>
              <a:rPr sz="275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750" b="1" spc="-10" dirty="0">
                <a:solidFill>
                  <a:srgbClr val="333399"/>
                </a:solidFill>
                <a:latin typeface="Calibri"/>
                <a:cs typeface="Calibri"/>
              </a:rPr>
              <a:t>environment</a:t>
            </a:r>
            <a:r>
              <a:rPr sz="2750" spc="-10" dirty="0">
                <a:solidFill>
                  <a:srgbClr val="333399"/>
                </a:solidFill>
                <a:latin typeface="Calibri"/>
                <a:cs typeface="Calibri"/>
              </a:rPr>
              <a:t>, </a:t>
            </a:r>
            <a:r>
              <a:rPr sz="2750" dirty="0">
                <a:solidFill>
                  <a:srgbClr val="333399"/>
                </a:solidFill>
                <a:latin typeface="Calibri"/>
                <a:cs typeface="Calibri"/>
              </a:rPr>
              <a:t>and</a:t>
            </a:r>
            <a:r>
              <a:rPr sz="275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750" b="1" dirty="0">
                <a:solidFill>
                  <a:srgbClr val="333399"/>
                </a:solidFill>
                <a:latin typeface="Calibri"/>
                <a:cs typeface="Calibri"/>
              </a:rPr>
              <a:t>action</a:t>
            </a:r>
            <a:r>
              <a:rPr sz="2750" b="1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750" b="1" dirty="0">
                <a:solidFill>
                  <a:srgbClr val="333399"/>
                </a:solidFill>
                <a:latin typeface="Calibri"/>
                <a:cs typeface="Calibri"/>
              </a:rPr>
              <a:t>space</a:t>
            </a:r>
            <a:r>
              <a:rPr sz="2750" b="1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333399"/>
                </a:solidFill>
                <a:latin typeface="Calibri"/>
                <a:cs typeface="Calibri"/>
              </a:rPr>
              <a:t>dictate</a:t>
            </a:r>
            <a:r>
              <a:rPr sz="275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333399"/>
                </a:solidFill>
                <a:latin typeface="Calibri"/>
                <a:cs typeface="Calibri"/>
              </a:rPr>
              <a:t>techniques</a:t>
            </a:r>
            <a:r>
              <a:rPr sz="275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750" spc="-25" dirty="0">
                <a:solidFill>
                  <a:srgbClr val="333399"/>
                </a:solidFill>
                <a:latin typeface="Calibri"/>
                <a:cs typeface="Calibri"/>
              </a:rPr>
              <a:t>for </a:t>
            </a:r>
            <a:r>
              <a:rPr sz="2750" dirty="0">
                <a:solidFill>
                  <a:srgbClr val="333399"/>
                </a:solidFill>
                <a:latin typeface="Calibri"/>
                <a:cs typeface="Calibri"/>
              </a:rPr>
              <a:t>selecting</a:t>
            </a:r>
            <a:r>
              <a:rPr sz="275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333399"/>
                </a:solidFill>
                <a:latin typeface="Calibri"/>
                <a:cs typeface="Calibri"/>
              </a:rPr>
              <a:t>rational</a:t>
            </a:r>
            <a:r>
              <a:rPr sz="275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333399"/>
                </a:solidFill>
                <a:latin typeface="Calibri"/>
                <a:cs typeface="Calibri"/>
              </a:rPr>
              <a:t>actions</a:t>
            </a:r>
            <a:endParaRPr sz="2750" dirty="0">
              <a:latin typeface="Calibri"/>
              <a:cs typeface="Calibri"/>
            </a:endParaRPr>
          </a:p>
          <a:p>
            <a:pPr marL="377190" indent="-339090">
              <a:lnSpc>
                <a:spcPct val="100000"/>
              </a:lnSpc>
              <a:spcBef>
                <a:spcPts val="765"/>
              </a:spcBef>
              <a:buFont typeface="Trebuchet MS"/>
              <a:buChar char="▪"/>
              <a:tabLst>
                <a:tab pos="377190" algn="l"/>
              </a:tabLst>
            </a:pPr>
            <a:r>
              <a:rPr sz="2750" dirty="0">
                <a:solidFill>
                  <a:srgbClr val="333399"/>
                </a:solidFill>
                <a:latin typeface="Calibri"/>
                <a:cs typeface="Calibri"/>
              </a:rPr>
              <a:t>This</a:t>
            </a:r>
            <a:r>
              <a:rPr sz="275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333399"/>
                </a:solidFill>
                <a:latin typeface="Calibri"/>
                <a:cs typeface="Calibri"/>
              </a:rPr>
              <a:t>course</a:t>
            </a:r>
            <a:r>
              <a:rPr sz="275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750" spc="-10" dirty="0">
                <a:solidFill>
                  <a:srgbClr val="333399"/>
                </a:solidFill>
                <a:latin typeface="Calibri"/>
                <a:cs typeface="Calibri"/>
              </a:rPr>
              <a:t> about:</a:t>
            </a:r>
            <a:endParaRPr sz="2750" dirty="0">
              <a:latin typeface="Calibri"/>
              <a:cs typeface="Calibri"/>
            </a:endParaRPr>
          </a:p>
          <a:p>
            <a:pPr marL="777240" lvl="1" indent="-282575">
              <a:lnSpc>
                <a:spcPct val="100000"/>
              </a:lnSpc>
              <a:spcBef>
                <a:spcPts val="760"/>
              </a:spcBef>
              <a:buFont typeface="Trebuchet MS"/>
              <a:buChar char="▪"/>
              <a:tabLst>
                <a:tab pos="777240" algn="l"/>
              </a:tabLst>
            </a:pPr>
            <a:r>
              <a:rPr sz="2350" dirty="0">
                <a:latin typeface="Calibri"/>
                <a:cs typeface="Calibri"/>
              </a:rPr>
              <a:t>General</a:t>
            </a:r>
            <a:r>
              <a:rPr sz="2350" spc="-5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AI</a:t>
            </a:r>
            <a:r>
              <a:rPr sz="2350" spc="-5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techniques</a:t>
            </a:r>
            <a:r>
              <a:rPr sz="2350" spc="-5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for</a:t>
            </a:r>
            <a:r>
              <a:rPr sz="2350" spc="-5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a</a:t>
            </a:r>
            <a:r>
              <a:rPr sz="2350" spc="-5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variety</a:t>
            </a:r>
            <a:r>
              <a:rPr sz="2350" spc="-5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of</a:t>
            </a:r>
            <a:r>
              <a:rPr sz="2350" spc="-5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problem</a:t>
            </a:r>
            <a:r>
              <a:rPr sz="2350" spc="-5" dirty="0">
                <a:latin typeface="Calibri"/>
                <a:cs typeface="Calibri"/>
              </a:rPr>
              <a:t> </a:t>
            </a:r>
            <a:r>
              <a:rPr sz="2350" spc="-10" dirty="0">
                <a:latin typeface="Calibri"/>
                <a:cs typeface="Calibri"/>
              </a:rPr>
              <a:t>types</a:t>
            </a:r>
            <a:endParaRPr sz="2350" dirty="0">
              <a:latin typeface="Calibri"/>
              <a:cs typeface="Calibri"/>
            </a:endParaRPr>
          </a:p>
          <a:p>
            <a:pPr marL="777875" marR="30480" lvl="1" indent="-283210">
              <a:lnSpc>
                <a:spcPct val="102800"/>
              </a:lnSpc>
              <a:spcBef>
                <a:spcPts val="570"/>
              </a:spcBef>
              <a:buFont typeface="Trebuchet MS"/>
              <a:buChar char="▪"/>
              <a:tabLst>
                <a:tab pos="777875" algn="l"/>
              </a:tabLst>
            </a:pPr>
            <a:r>
              <a:rPr sz="2350" dirty="0">
                <a:latin typeface="Calibri"/>
                <a:cs typeface="Calibri"/>
              </a:rPr>
              <a:t>Learning</a:t>
            </a:r>
            <a:r>
              <a:rPr sz="2350" spc="5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to</a:t>
            </a:r>
            <a:r>
              <a:rPr sz="2350" spc="10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recognize</a:t>
            </a:r>
            <a:r>
              <a:rPr sz="2350" spc="5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when</a:t>
            </a:r>
            <a:r>
              <a:rPr sz="2350" spc="5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and</a:t>
            </a:r>
            <a:r>
              <a:rPr sz="2350" spc="5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how</a:t>
            </a:r>
            <a:r>
              <a:rPr sz="2350" spc="10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a</a:t>
            </a:r>
            <a:r>
              <a:rPr sz="2350" spc="5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new</a:t>
            </a:r>
            <a:r>
              <a:rPr sz="2350" spc="5" dirty="0">
                <a:latin typeface="Calibri"/>
                <a:cs typeface="Calibri"/>
              </a:rPr>
              <a:t> </a:t>
            </a:r>
            <a:r>
              <a:rPr sz="2350" spc="-10" dirty="0">
                <a:latin typeface="Calibri"/>
                <a:cs typeface="Calibri"/>
              </a:rPr>
              <a:t>problem </a:t>
            </a:r>
            <a:r>
              <a:rPr sz="2350" dirty="0">
                <a:latin typeface="Calibri"/>
                <a:cs typeface="Calibri"/>
              </a:rPr>
              <a:t>can</a:t>
            </a:r>
            <a:r>
              <a:rPr sz="2350" spc="5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be</a:t>
            </a:r>
            <a:r>
              <a:rPr sz="2350" spc="5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solved</a:t>
            </a:r>
            <a:r>
              <a:rPr sz="2350" spc="5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with</a:t>
            </a:r>
            <a:r>
              <a:rPr sz="2350" spc="5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an</a:t>
            </a:r>
            <a:r>
              <a:rPr sz="2350" spc="5" dirty="0">
                <a:latin typeface="Calibri"/>
                <a:cs typeface="Calibri"/>
              </a:rPr>
              <a:t> </a:t>
            </a:r>
            <a:r>
              <a:rPr sz="2350" dirty="0">
                <a:latin typeface="Calibri"/>
                <a:cs typeface="Calibri"/>
              </a:rPr>
              <a:t>existing</a:t>
            </a:r>
            <a:r>
              <a:rPr sz="2350" spc="5" dirty="0">
                <a:latin typeface="Calibri"/>
                <a:cs typeface="Calibri"/>
              </a:rPr>
              <a:t> </a:t>
            </a:r>
            <a:r>
              <a:rPr sz="2350" spc="-10" dirty="0">
                <a:latin typeface="Calibri"/>
                <a:cs typeface="Calibri"/>
              </a:rPr>
              <a:t>technique</a:t>
            </a:r>
            <a:endParaRPr sz="235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053413" y="4297698"/>
            <a:ext cx="1709420" cy="1920239"/>
            <a:chOff x="8053413" y="4297698"/>
            <a:chExt cx="1709420" cy="1920239"/>
          </a:xfrm>
        </p:grpSpPr>
        <p:sp>
          <p:nvSpPr>
            <p:cNvPr id="5" name="object 5"/>
            <p:cNvSpPr/>
            <p:nvPr/>
          </p:nvSpPr>
          <p:spPr>
            <a:xfrm>
              <a:off x="8059763" y="4304048"/>
              <a:ext cx="1696720" cy="1907539"/>
            </a:xfrm>
            <a:custGeom>
              <a:avLst/>
              <a:gdLst/>
              <a:ahLst/>
              <a:cxnLst/>
              <a:rect l="l" t="t" r="r" b="b"/>
              <a:pathLst>
                <a:path w="1696720" h="1907539">
                  <a:moveTo>
                    <a:pt x="1511336" y="0"/>
                  </a:moveTo>
                  <a:lnTo>
                    <a:pt x="185117" y="0"/>
                  </a:lnTo>
                  <a:lnTo>
                    <a:pt x="135906" y="6612"/>
                  </a:lnTo>
                  <a:lnTo>
                    <a:pt x="91685" y="25273"/>
                  </a:lnTo>
                  <a:lnTo>
                    <a:pt x="54219" y="54219"/>
                  </a:lnTo>
                  <a:lnTo>
                    <a:pt x="25274" y="91684"/>
                  </a:lnTo>
                  <a:lnTo>
                    <a:pt x="6612" y="135904"/>
                  </a:lnTo>
                  <a:lnTo>
                    <a:pt x="0" y="185116"/>
                  </a:lnTo>
                  <a:lnTo>
                    <a:pt x="0" y="1721858"/>
                  </a:lnTo>
                  <a:lnTo>
                    <a:pt x="6612" y="1771069"/>
                  </a:lnTo>
                  <a:lnTo>
                    <a:pt x="25274" y="1815290"/>
                  </a:lnTo>
                  <a:lnTo>
                    <a:pt x="54219" y="1852755"/>
                  </a:lnTo>
                  <a:lnTo>
                    <a:pt x="91685" y="1881701"/>
                  </a:lnTo>
                  <a:lnTo>
                    <a:pt x="135906" y="1900362"/>
                  </a:lnTo>
                  <a:lnTo>
                    <a:pt x="185117" y="1906975"/>
                  </a:lnTo>
                  <a:lnTo>
                    <a:pt x="1511336" y="1906975"/>
                  </a:lnTo>
                  <a:lnTo>
                    <a:pt x="1560548" y="1900362"/>
                  </a:lnTo>
                  <a:lnTo>
                    <a:pt x="1604768" y="1881701"/>
                  </a:lnTo>
                  <a:lnTo>
                    <a:pt x="1642234" y="1852755"/>
                  </a:lnTo>
                  <a:lnTo>
                    <a:pt x="1671179" y="1815290"/>
                  </a:lnTo>
                  <a:lnTo>
                    <a:pt x="1689840" y="1771069"/>
                  </a:lnTo>
                  <a:lnTo>
                    <a:pt x="1696453" y="1721858"/>
                  </a:lnTo>
                  <a:lnTo>
                    <a:pt x="1696453" y="185116"/>
                  </a:lnTo>
                  <a:lnTo>
                    <a:pt x="1689840" y="135904"/>
                  </a:lnTo>
                  <a:lnTo>
                    <a:pt x="1671179" y="91684"/>
                  </a:lnTo>
                  <a:lnTo>
                    <a:pt x="1642234" y="54219"/>
                  </a:lnTo>
                  <a:lnTo>
                    <a:pt x="1604768" y="25273"/>
                  </a:lnTo>
                  <a:lnTo>
                    <a:pt x="1560548" y="6612"/>
                  </a:lnTo>
                  <a:lnTo>
                    <a:pt x="1511336" y="0"/>
                  </a:lnTo>
                  <a:close/>
                </a:path>
              </a:pathLst>
            </a:custGeom>
            <a:solidFill>
              <a:srgbClr val="9FB0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59763" y="4304048"/>
              <a:ext cx="1696720" cy="1907539"/>
            </a:xfrm>
            <a:custGeom>
              <a:avLst/>
              <a:gdLst/>
              <a:ahLst/>
              <a:cxnLst/>
              <a:rect l="l" t="t" r="r" b="b"/>
              <a:pathLst>
                <a:path w="1696720" h="1907539">
                  <a:moveTo>
                    <a:pt x="185116" y="0"/>
                  </a:moveTo>
                  <a:lnTo>
                    <a:pt x="1511336" y="0"/>
                  </a:lnTo>
                  <a:lnTo>
                    <a:pt x="1560547" y="6612"/>
                  </a:lnTo>
                  <a:lnTo>
                    <a:pt x="1604768" y="25273"/>
                  </a:lnTo>
                  <a:lnTo>
                    <a:pt x="1642233" y="54219"/>
                  </a:lnTo>
                  <a:lnTo>
                    <a:pt x="1671179" y="91684"/>
                  </a:lnTo>
                  <a:lnTo>
                    <a:pt x="1689840" y="135905"/>
                  </a:lnTo>
                  <a:lnTo>
                    <a:pt x="1696453" y="185116"/>
                  </a:lnTo>
                  <a:lnTo>
                    <a:pt x="1696453" y="1721858"/>
                  </a:lnTo>
                  <a:lnTo>
                    <a:pt x="1689840" y="1771069"/>
                  </a:lnTo>
                  <a:lnTo>
                    <a:pt x="1671179" y="1815290"/>
                  </a:lnTo>
                  <a:lnTo>
                    <a:pt x="1642233" y="1852756"/>
                  </a:lnTo>
                  <a:lnTo>
                    <a:pt x="1604768" y="1881702"/>
                  </a:lnTo>
                  <a:lnTo>
                    <a:pt x="1560547" y="1900363"/>
                  </a:lnTo>
                  <a:lnTo>
                    <a:pt x="1511336" y="1906976"/>
                  </a:lnTo>
                  <a:lnTo>
                    <a:pt x="185116" y="1906976"/>
                  </a:lnTo>
                  <a:lnTo>
                    <a:pt x="135905" y="1900363"/>
                  </a:lnTo>
                  <a:lnTo>
                    <a:pt x="91684" y="1881702"/>
                  </a:lnTo>
                  <a:lnTo>
                    <a:pt x="54219" y="1852756"/>
                  </a:lnTo>
                  <a:lnTo>
                    <a:pt x="25273" y="1815290"/>
                  </a:lnTo>
                  <a:lnTo>
                    <a:pt x="6612" y="1771069"/>
                  </a:lnTo>
                  <a:lnTo>
                    <a:pt x="0" y="1721858"/>
                  </a:lnTo>
                  <a:lnTo>
                    <a:pt x="0" y="185116"/>
                  </a:lnTo>
                  <a:lnTo>
                    <a:pt x="6612" y="135905"/>
                  </a:lnTo>
                  <a:lnTo>
                    <a:pt x="25273" y="91684"/>
                  </a:lnTo>
                  <a:lnTo>
                    <a:pt x="54219" y="54219"/>
                  </a:lnTo>
                  <a:lnTo>
                    <a:pt x="91684" y="25273"/>
                  </a:lnTo>
                  <a:lnTo>
                    <a:pt x="135905" y="6612"/>
                  </a:lnTo>
                  <a:lnTo>
                    <a:pt x="185116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9294" y="4991701"/>
              <a:ext cx="0" cy="711200"/>
            </a:xfrm>
            <a:custGeom>
              <a:avLst/>
              <a:gdLst/>
              <a:ahLst/>
              <a:cxnLst/>
              <a:rect l="l" t="t" r="r" b="b"/>
              <a:pathLst>
                <a:path h="711200">
                  <a:moveTo>
                    <a:pt x="0" y="710708"/>
                  </a:moveTo>
                  <a:lnTo>
                    <a:pt x="0" y="698008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606" y="5677517"/>
              <a:ext cx="87375" cy="873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147263" y="5113973"/>
            <a:ext cx="228600" cy="5226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z="1600" b="1" spc="-10" dirty="0">
                <a:latin typeface="Calibri"/>
                <a:cs typeface="Calibri"/>
              </a:rPr>
              <a:t>Agent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714078" y="5096301"/>
            <a:ext cx="433705" cy="484505"/>
            <a:chOff x="8714078" y="5096301"/>
            <a:chExt cx="433705" cy="484505"/>
          </a:xfrm>
        </p:grpSpPr>
        <p:sp>
          <p:nvSpPr>
            <p:cNvPr id="11" name="object 11"/>
            <p:cNvSpPr/>
            <p:nvPr/>
          </p:nvSpPr>
          <p:spPr>
            <a:xfrm>
              <a:off x="8720428" y="5102651"/>
              <a:ext cx="421005" cy="471805"/>
            </a:xfrm>
            <a:custGeom>
              <a:avLst/>
              <a:gdLst/>
              <a:ahLst/>
              <a:cxnLst/>
              <a:rect l="l" t="t" r="r" b="b"/>
              <a:pathLst>
                <a:path w="421004" h="471804">
                  <a:moveTo>
                    <a:pt x="302540" y="0"/>
                  </a:moveTo>
                  <a:lnTo>
                    <a:pt x="118356" y="0"/>
                  </a:lnTo>
                  <a:lnTo>
                    <a:pt x="72286" y="9300"/>
                  </a:lnTo>
                  <a:lnTo>
                    <a:pt x="34665" y="34665"/>
                  </a:lnTo>
                  <a:lnTo>
                    <a:pt x="9300" y="72286"/>
                  </a:lnTo>
                  <a:lnTo>
                    <a:pt x="0" y="118356"/>
                  </a:lnTo>
                  <a:lnTo>
                    <a:pt x="0" y="353187"/>
                  </a:lnTo>
                  <a:lnTo>
                    <a:pt x="9300" y="399256"/>
                  </a:lnTo>
                  <a:lnTo>
                    <a:pt x="34665" y="436877"/>
                  </a:lnTo>
                  <a:lnTo>
                    <a:pt x="72286" y="462242"/>
                  </a:lnTo>
                  <a:lnTo>
                    <a:pt x="118356" y="471543"/>
                  </a:lnTo>
                  <a:lnTo>
                    <a:pt x="302540" y="471543"/>
                  </a:lnTo>
                  <a:lnTo>
                    <a:pt x="348609" y="462242"/>
                  </a:lnTo>
                  <a:lnTo>
                    <a:pt x="386230" y="436877"/>
                  </a:lnTo>
                  <a:lnTo>
                    <a:pt x="411595" y="399256"/>
                  </a:lnTo>
                  <a:lnTo>
                    <a:pt x="420897" y="353187"/>
                  </a:lnTo>
                  <a:lnTo>
                    <a:pt x="420897" y="118356"/>
                  </a:lnTo>
                  <a:lnTo>
                    <a:pt x="411595" y="72286"/>
                  </a:lnTo>
                  <a:lnTo>
                    <a:pt x="386230" y="34665"/>
                  </a:lnTo>
                  <a:lnTo>
                    <a:pt x="348609" y="9300"/>
                  </a:lnTo>
                  <a:lnTo>
                    <a:pt x="3025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20428" y="5102651"/>
              <a:ext cx="421005" cy="471805"/>
            </a:xfrm>
            <a:custGeom>
              <a:avLst/>
              <a:gdLst/>
              <a:ahLst/>
              <a:cxnLst/>
              <a:rect l="l" t="t" r="r" b="b"/>
              <a:pathLst>
                <a:path w="421004" h="471804">
                  <a:moveTo>
                    <a:pt x="118356" y="0"/>
                  </a:moveTo>
                  <a:lnTo>
                    <a:pt x="302540" y="0"/>
                  </a:lnTo>
                  <a:lnTo>
                    <a:pt x="348610" y="9301"/>
                  </a:lnTo>
                  <a:lnTo>
                    <a:pt x="386231" y="34665"/>
                  </a:lnTo>
                  <a:lnTo>
                    <a:pt x="411595" y="72286"/>
                  </a:lnTo>
                  <a:lnTo>
                    <a:pt x="420896" y="118356"/>
                  </a:lnTo>
                  <a:lnTo>
                    <a:pt x="420896" y="353186"/>
                  </a:lnTo>
                  <a:lnTo>
                    <a:pt x="411595" y="399256"/>
                  </a:lnTo>
                  <a:lnTo>
                    <a:pt x="386231" y="436877"/>
                  </a:lnTo>
                  <a:lnTo>
                    <a:pt x="348610" y="462241"/>
                  </a:lnTo>
                  <a:lnTo>
                    <a:pt x="302540" y="471542"/>
                  </a:lnTo>
                  <a:lnTo>
                    <a:pt x="118356" y="471542"/>
                  </a:lnTo>
                  <a:lnTo>
                    <a:pt x="72286" y="462241"/>
                  </a:lnTo>
                  <a:lnTo>
                    <a:pt x="34665" y="436877"/>
                  </a:lnTo>
                  <a:lnTo>
                    <a:pt x="9301" y="399256"/>
                  </a:lnTo>
                  <a:lnTo>
                    <a:pt x="0" y="353186"/>
                  </a:lnTo>
                  <a:lnTo>
                    <a:pt x="0" y="118356"/>
                  </a:lnTo>
                  <a:lnTo>
                    <a:pt x="9301" y="72286"/>
                  </a:lnTo>
                  <a:lnTo>
                    <a:pt x="34665" y="34665"/>
                  </a:lnTo>
                  <a:lnTo>
                    <a:pt x="72286" y="9301"/>
                  </a:lnTo>
                  <a:lnTo>
                    <a:pt x="118356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855512" y="5100580"/>
            <a:ext cx="12001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0" dirty="0">
                <a:latin typeface="Calibri"/>
                <a:cs typeface="Calibri"/>
              </a:rPr>
              <a:t>?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56102" y="4593049"/>
            <a:ext cx="5816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Sensors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86475" y="5706029"/>
            <a:ext cx="720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Actuators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880834" y="4289033"/>
            <a:ext cx="767080" cy="1913255"/>
            <a:chOff x="10880834" y="4289033"/>
            <a:chExt cx="767080" cy="1913255"/>
          </a:xfrm>
        </p:grpSpPr>
        <p:sp>
          <p:nvSpPr>
            <p:cNvPr id="17" name="object 17"/>
            <p:cNvSpPr/>
            <p:nvPr/>
          </p:nvSpPr>
          <p:spPr>
            <a:xfrm>
              <a:off x="10887184" y="4295383"/>
              <a:ext cx="754380" cy="1900555"/>
            </a:xfrm>
            <a:custGeom>
              <a:avLst/>
              <a:gdLst/>
              <a:ahLst/>
              <a:cxnLst/>
              <a:rect l="l" t="t" r="r" b="b"/>
              <a:pathLst>
                <a:path w="754379" h="1900554">
                  <a:moveTo>
                    <a:pt x="671464" y="0"/>
                  </a:moveTo>
                  <a:lnTo>
                    <a:pt x="82515" y="0"/>
                  </a:lnTo>
                  <a:lnTo>
                    <a:pt x="50396" y="6484"/>
                  </a:lnTo>
                  <a:lnTo>
                    <a:pt x="24168" y="24168"/>
                  </a:lnTo>
                  <a:lnTo>
                    <a:pt x="6484" y="50396"/>
                  </a:lnTo>
                  <a:lnTo>
                    <a:pt x="0" y="82515"/>
                  </a:lnTo>
                  <a:lnTo>
                    <a:pt x="0" y="1817525"/>
                  </a:lnTo>
                  <a:lnTo>
                    <a:pt x="6484" y="1849643"/>
                  </a:lnTo>
                  <a:lnTo>
                    <a:pt x="24168" y="1875872"/>
                  </a:lnTo>
                  <a:lnTo>
                    <a:pt x="50396" y="1893556"/>
                  </a:lnTo>
                  <a:lnTo>
                    <a:pt x="82515" y="1900040"/>
                  </a:lnTo>
                  <a:lnTo>
                    <a:pt x="671464" y="1900040"/>
                  </a:lnTo>
                  <a:lnTo>
                    <a:pt x="703582" y="1893556"/>
                  </a:lnTo>
                  <a:lnTo>
                    <a:pt x="729810" y="1875872"/>
                  </a:lnTo>
                  <a:lnTo>
                    <a:pt x="747494" y="1849643"/>
                  </a:lnTo>
                  <a:lnTo>
                    <a:pt x="753978" y="1817525"/>
                  </a:lnTo>
                  <a:lnTo>
                    <a:pt x="753978" y="82515"/>
                  </a:lnTo>
                  <a:lnTo>
                    <a:pt x="747494" y="50396"/>
                  </a:lnTo>
                  <a:lnTo>
                    <a:pt x="729810" y="24168"/>
                  </a:lnTo>
                  <a:lnTo>
                    <a:pt x="703582" y="6484"/>
                  </a:lnTo>
                  <a:lnTo>
                    <a:pt x="671464" y="0"/>
                  </a:lnTo>
                  <a:close/>
                </a:path>
              </a:pathLst>
            </a:custGeom>
            <a:solidFill>
              <a:srgbClr val="9FB0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887184" y="4295383"/>
              <a:ext cx="754380" cy="1900555"/>
            </a:xfrm>
            <a:custGeom>
              <a:avLst/>
              <a:gdLst/>
              <a:ahLst/>
              <a:cxnLst/>
              <a:rect l="l" t="t" r="r" b="b"/>
              <a:pathLst>
                <a:path w="754379" h="1900554">
                  <a:moveTo>
                    <a:pt x="82515" y="0"/>
                  </a:moveTo>
                  <a:lnTo>
                    <a:pt x="671463" y="0"/>
                  </a:lnTo>
                  <a:lnTo>
                    <a:pt x="703582" y="6484"/>
                  </a:lnTo>
                  <a:lnTo>
                    <a:pt x="729811" y="24168"/>
                  </a:lnTo>
                  <a:lnTo>
                    <a:pt x="747494" y="50396"/>
                  </a:lnTo>
                  <a:lnTo>
                    <a:pt x="753979" y="82515"/>
                  </a:lnTo>
                  <a:lnTo>
                    <a:pt x="753979" y="1817524"/>
                  </a:lnTo>
                  <a:lnTo>
                    <a:pt x="747494" y="1849643"/>
                  </a:lnTo>
                  <a:lnTo>
                    <a:pt x="729811" y="1875872"/>
                  </a:lnTo>
                  <a:lnTo>
                    <a:pt x="703582" y="1893556"/>
                  </a:lnTo>
                  <a:lnTo>
                    <a:pt x="671463" y="1900040"/>
                  </a:lnTo>
                  <a:lnTo>
                    <a:pt x="82515" y="1900040"/>
                  </a:lnTo>
                  <a:lnTo>
                    <a:pt x="50396" y="1893556"/>
                  </a:lnTo>
                  <a:lnTo>
                    <a:pt x="24168" y="1875872"/>
                  </a:lnTo>
                  <a:lnTo>
                    <a:pt x="6484" y="1849643"/>
                  </a:lnTo>
                  <a:lnTo>
                    <a:pt x="0" y="1817524"/>
                  </a:lnTo>
                  <a:lnTo>
                    <a:pt x="0" y="82515"/>
                  </a:lnTo>
                  <a:lnTo>
                    <a:pt x="6484" y="50396"/>
                  </a:lnTo>
                  <a:lnTo>
                    <a:pt x="24168" y="24168"/>
                  </a:lnTo>
                  <a:lnTo>
                    <a:pt x="50396" y="6484"/>
                  </a:lnTo>
                  <a:lnTo>
                    <a:pt x="82515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1289719" y="4674269"/>
            <a:ext cx="228600" cy="11099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z="1600" b="1" spc="-10" dirty="0">
                <a:latin typeface="Calibri"/>
                <a:cs typeface="Calibri"/>
              </a:rPr>
              <a:t>Environment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444371" y="4805988"/>
            <a:ext cx="1644014" cy="1178560"/>
            <a:chOff x="9444371" y="4805988"/>
            <a:chExt cx="1644014" cy="1178560"/>
          </a:xfrm>
        </p:grpSpPr>
        <p:sp>
          <p:nvSpPr>
            <p:cNvPr id="21" name="object 21"/>
            <p:cNvSpPr/>
            <p:nvPr/>
          </p:nvSpPr>
          <p:spPr>
            <a:xfrm>
              <a:off x="9506855" y="4849676"/>
              <a:ext cx="1581150" cy="0"/>
            </a:xfrm>
            <a:custGeom>
              <a:avLst/>
              <a:gdLst/>
              <a:ahLst/>
              <a:cxnLst/>
              <a:rect l="l" t="t" r="r" b="b"/>
              <a:pathLst>
                <a:path w="1581150">
                  <a:moveTo>
                    <a:pt x="0" y="0"/>
                  </a:moveTo>
                  <a:lnTo>
                    <a:pt x="12700" y="0"/>
                  </a:lnTo>
                  <a:lnTo>
                    <a:pt x="158111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444371" y="4805988"/>
              <a:ext cx="87630" cy="87630"/>
            </a:xfrm>
            <a:custGeom>
              <a:avLst/>
              <a:gdLst/>
              <a:ahLst/>
              <a:cxnLst/>
              <a:rect l="l" t="t" r="r" b="b"/>
              <a:pathLst>
                <a:path w="87629" h="87629">
                  <a:moveTo>
                    <a:pt x="87375" y="0"/>
                  </a:moveTo>
                  <a:lnTo>
                    <a:pt x="0" y="43687"/>
                  </a:lnTo>
                  <a:lnTo>
                    <a:pt x="87375" y="87375"/>
                  </a:lnTo>
                  <a:lnTo>
                    <a:pt x="58251" y="43687"/>
                  </a:lnTo>
                  <a:lnTo>
                    <a:pt x="87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526446" y="5940582"/>
              <a:ext cx="1494155" cy="0"/>
            </a:xfrm>
            <a:custGeom>
              <a:avLst/>
              <a:gdLst/>
              <a:ahLst/>
              <a:cxnLst/>
              <a:rect l="l" t="t" r="r" b="b"/>
              <a:pathLst>
                <a:path w="1494154">
                  <a:moveTo>
                    <a:pt x="1493781" y="0"/>
                  </a:moveTo>
                  <a:lnTo>
                    <a:pt x="1481081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995336" y="5896894"/>
              <a:ext cx="87630" cy="87630"/>
            </a:xfrm>
            <a:custGeom>
              <a:avLst/>
              <a:gdLst/>
              <a:ahLst/>
              <a:cxnLst/>
              <a:rect l="l" t="t" r="r" b="b"/>
              <a:pathLst>
                <a:path w="87629" h="87629">
                  <a:moveTo>
                    <a:pt x="0" y="0"/>
                  </a:moveTo>
                  <a:lnTo>
                    <a:pt x="29124" y="43687"/>
                  </a:lnTo>
                  <a:lnTo>
                    <a:pt x="0" y="87375"/>
                  </a:lnTo>
                  <a:lnTo>
                    <a:pt x="87375" y="436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0045775" y="4810951"/>
            <a:ext cx="5143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Calibri"/>
                <a:cs typeface="Calibri"/>
              </a:rPr>
              <a:t>Percepts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079711" y="5887525"/>
            <a:ext cx="4464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Calibri"/>
                <a:cs typeface="Calibri"/>
              </a:rPr>
              <a:t>Actions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65930" y="1432490"/>
            <a:ext cx="2787325" cy="254090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4235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Pac-</a:t>
            </a:r>
            <a:r>
              <a:rPr dirty="0"/>
              <a:t>Man</a:t>
            </a:r>
            <a:r>
              <a:rPr spc="-55" dirty="0"/>
              <a:t> </a:t>
            </a:r>
            <a:r>
              <a:rPr dirty="0"/>
              <a:t>as</a:t>
            </a:r>
            <a:r>
              <a:rPr spc="-50" dirty="0"/>
              <a:t> </a:t>
            </a:r>
            <a:r>
              <a:rPr dirty="0"/>
              <a:t>an</a:t>
            </a:r>
            <a:r>
              <a:rPr spc="-55" dirty="0"/>
              <a:t> </a:t>
            </a:r>
            <a:r>
              <a:rPr spc="-10" dirty="0"/>
              <a:t>Agent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5660" y="1520031"/>
            <a:ext cx="5845106" cy="257838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919782" y="4622797"/>
            <a:ext cx="2167890" cy="1322705"/>
            <a:chOff x="3919782" y="4622797"/>
            <a:chExt cx="2167890" cy="1322705"/>
          </a:xfrm>
        </p:grpSpPr>
        <p:sp>
          <p:nvSpPr>
            <p:cNvPr id="5" name="object 5"/>
            <p:cNvSpPr/>
            <p:nvPr/>
          </p:nvSpPr>
          <p:spPr>
            <a:xfrm>
              <a:off x="3926132" y="4629147"/>
              <a:ext cx="2155190" cy="1310005"/>
            </a:xfrm>
            <a:custGeom>
              <a:avLst/>
              <a:gdLst/>
              <a:ahLst/>
              <a:cxnLst/>
              <a:rect l="l" t="t" r="r" b="b"/>
              <a:pathLst>
                <a:path w="2155190" h="1310004">
                  <a:moveTo>
                    <a:pt x="2012118" y="0"/>
                  </a:moveTo>
                  <a:lnTo>
                    <a:pt x="142913" y="0"/>
                  </a:lnTo>
                  <a:lnTo>
                    <a:pt x="97741" y="7285"/>
                  </a:lnTo>
                  <a:lnTo>
                    <a:pt x="58510" y="27574"/>
                  </a:lnTo>
                  <a:lnTo>
                    <a:pt x="27574" y="58511"/>
                  </a:lnTo>
                  <a:lnTo>
                    <a:pt x="7285" y="97742"/>
                  </a:lnTo>
                  <a:lnTo>
                    <a:pt x="0" y="142914"/>
                  </a:lnTo>
                  <a:lnTo>
                    <a:pt x="0" y="1166775"/>
                  </a:lnTo>
                  <a:lnTo>
                    <a:pt x="7285" y="1211947"/>
                  </a:lnTo>
                  <a:lnTo>
                    <a:pt x="27574" y="1251178"/>
                  </a:lnTo>
                  <a:lnTo>
                    <a:pt x="58510" y="1282114"/>
                  </a:lnTo>
                  <a:lnTo>
                    <a:pt x="97741" y="1302402"/>
                  </a:lnTo>
                  <a:lnTo>
                    <a:pt x="142913" y="1309688"/>
                  </a:lnTo>
                  <a:lnTo>
                    <a:pt x="2012118" y="1309688"/>
                  </a:lnTo>
                  <a:lnTo>
                    <a:pt x="2057289" y="1302402"/>
                  </a:lnTo>
                  <a:lnTo>
                    <a:pt x="2096520" y="1282114"/>
                  </a:lnTo>
                  <a:lnTo>
                    <a:pt x="2127457" y="1251178"/>
                  </a:lnTo>
                  <a:lnTo>
                    <a:pt x="2147745" y="1211947"/>
                  </a:lnTo>
                  <a:lnTo>
                    <a:pt x="2155031" y="1166775"/>
                  </a:lnTo>
                  <a:lnTo>
                    <a:pt x="2155031" y="142914"/>
                  </a:lnTo>
                  <a:lnTo>
                    <a:pt x="2147745" y="97742"/>
                  </a:lnTo>
                  <a:lnTo>
                    <a:pt x="2127457" y="58511"/>
                  </a:lnTo>
                  <a:lnTo>
                    <a:pt x="2096520" y="27574"/>
                  </a:lnTo>
                  <a:lnTo>
                    <a:pt x="2057289" y="7285"/>
                  </a:lnTo>
                  <a:lnTo>
                    <a:pt x="2012118" y="0"/>
                  </a:lnTo>
                  <a:close/>
                </a:path>
              </a:pathLst>
            </a:custGeom>
            <a:solidFill>
              <a:srgbClr val="9FB0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26132" y="4629147"/>
              <a:ext cx="2155190" cy="1310005"/>
            </a:xfrm>
            <a:custGeom>
              <a:avLst/>
              <a:gdLst/>
              <a:ahLst/>
              <a:cxnLst/>
              <a:rect l="l" t="t" r="r" b="b"/>
              <a:pathLst>
                <a:path w="2155190" h="1310004">
                  <a:moveTo>
                    <a:pt x="142913" y="0"/>
                  </a:moveTo>
                  <a:lnTo>
                    <a:pt x="2012118" y="0"/>
                  </a:lnTo>
                  <a:lnTo>
                    <a:pt x="2057289" y="7285"/>
                  </a:lnTo>
                  <a:lnTo>
                    <a:pt x="2096520" y="27573"/>
                  </a:lnTo>
                  <a:lnTo>
                    <a:pt x="2127457" y="58510"/>
                  </a:lnTo>
                  <a:lnTo>
                    <a:pt x="2147745" y="97741"/>
                  </a:lnTo>
                  <a:lnTo>
                    <a:pt x="2155031" y="142913"/>
                  </a:lnTo>
                  <a:lnTo>
                    <a:pt x="2155031" y="1166774"/>
                  </a:lnTo>
                  <a:lnTo>
                    <a:pt x="2147745" y="1211946"/>
                  </a:lnTo>
                  <a:lnTo>
                    <a:pt x="2127457" y="1251177"/>
                  </a:lnTo>
                  <a:lnTo>
                    <a:pt x="2096520" y="1282113"/>
                  </a:lnTo>
                  <a:lnTo>
                    <a:pt x="2057289" y="1302401"/>
                  </a:lnTo>
                  <a:lnTo>
                    <a:pt x="2012118" y="1309687"/>
                  </a:lnTo>
                  <a:lnTo>
                    <a:pt x="142913" y="1309687"/>
                  </a:lnTo>
                  <a:lnTo>
                    <a:pt x="97741" y="1302401"/>
                  </a:lnTo>
                  <a:lnTo>
                    <a:pt x="58510" y="1282113"/>
                  </a:lnTo>
                  <a:lnTo>
                    <a:pt x="27573" y="1251177"/>
                  </a:lnTo>
                  <a:lnTo>
                    <a:pt x="7285" y="1211946"/>
                  </a:lnTo>
                  <a:lnTo>
                    <a:pt x="0" y="1166774"/>
                  </a:lnTo>
                  <a:lnTo>
                    <a:pt x="0" y="142913"/>
                  </a:lnTo>
                  <a:lnTo>
                    <a:pt x="7285" y="97741"/>
                  </a:lnTo>
                  <a:lnTo>
                    <a:pt x="27573" y="58510"/>
                  </a:lnTo>
                  <a:lnTo>
                    <a:pt x="58510" y="27573"/>
                  </a:lnTo>
                  <a:lnTo>
                    <a:pt x="97741" y="7285"/>
                  </a:lnTo>
                  <a:lnTo>
                    <a:pt x="142913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41747" y="5101419"/>
              <a:ext cx="0" cy="468630"/>
            </a:xfrm>
            <a:custGeom>
              <a:avLst/>
              <a:gdLst/>
              <a:ahLst/>
              <a:cxnLst/>
              <a:rect l="l" t="t" r="r" b="b"/>
              <a:pathLst>
                <a:path h="468629">
                  <a:moveTo>
                    <a:pt x="0" y="468535"/>
                  </a:moveTo>
                  <a:lnTo>
                    <a:pt x="0" y="45583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8059" y="5545062"/>
              <a:ext cx="87375" cy="8737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019397" y="4598539"/>
            <a:ext cx="584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Agent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787746" y="5171268"/>
            <a:ext cx="488950" cy="336550"/>
            <a:chOff x="4787746" y="5171268"/>
            <a:chExt cx="488950" cy="336550"/>
          </a:xfrm>
        </p:grpSpPr>
        <p:sp>
          <p:nvSpPr>
            <p:cNvPr id="11" name="object 11"/>
            <p:cNvSpPr/>
            <p:nvPr/>
          </p:nvSpPr>
          <p:spPr>
            <a:xfrm>
              <a:off x="4794096" y="5177618"/>
              <a:ext cx="476250" cy="323850"/>
            </a:xfrm>
            <a:custGeom>
              <a:avLst/>
              <a:gdLst/>
              <a:ahLst/>
              <a:cxnLst/>
              <a:rect l="l" t="t" r="r" b="b"/>
              <a:pathLst>
                <a:path w="476250" h="323850">
                  <a:moveTo>
                    <a:pt x="385183" y="0"/>
                  </a:moveTo>
                  <a:lnTo>
                    <a:pt x="91066" y="0"/>
                  </a:lnTo>
                  <a:lnTo>
                    <a:pt x="55619" y="7156"/>
                  </a:lnTo>
                  <a:lnTo>
                    <a:pt x="26672" y="26672"/>
                  </a:lnTo>
                  <a:lnTo>
                    <a:pt x="7156" y="55619"/>
                  </a:lnTo>
                  <a:lnTo>
                    <a:pt x="0" y="91066"/>
                  </a:lnTo>
                  <a:lnTo>
                    <a:pt x="0" y="232783"/>
                  </a:lnTo>
                  <a:lnTo>
                    <a:pt x="7156" y="268230"/>
                  </a:lnTo>
                  <a:lnTo>
                    <a:pt x="26672" y="297177"/>
                  </a:lnTo>
                  <a:lnTo>
                    <a:pt x="55619" y="316693"/>
                  </a:lnTo>
                  <a:lnTo>
                    <a:pt x="91066" y="323849"/>
                  </a:lnTo>
                  <a:lnTo>
                    <a:pt x="385183" y="323849"/>
                  </a:lnTo>
                  <a:lnTo>
                    <a:pt x="420631" y="316693"/>
                  </a:lnTo>
                  <a:lnTo>
                    <a:pt x="449577" y="297177"/>
                  </a:lnTo>
                  <a:lnTo>
                    <a:pt x="469093" y="268230"/>
                  </a:lnTo>
                  <a:lnTo>
                    <a:pt x="476250" y="232783"/>
                  </a:lnTo>
                  <a:lnTo>
                    <a:pt x="476250" y="91066"/>
                  </a:lnTo>
                  <a:lnTo>
                    <a:pt x="469093" y="55619"/>
                  </a:lnTo>
                  <a:lnTo>
                    <a:pt x="449577" y="26672"/>
                  </a:lnTo>
                  <a:lnTo>
                    <a:pt x="420631" y="7156"/>
                  </a:lnTo>
                  <a:lnTo>
                    <a:pt x="3851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94096" y="5177618"/>
              <a:ext cx="476250" cy="323850"/>
            </a:xfrm>
            <a:custGeom>
              <a:avLst/>
              <a:gdLst/>
              <a:ahLst/>
              <a:cxnLst/>
              <a:rect l="l" t="t" r="r" b="b"/>
              <a:pathLst>
                <a:path w="476250" h="323850">
                  <a:moveTo>
                    <a:pt x="91066" y="0"/>
                  </a:moveTo>
                  <a:lnTo>
                    <a:pt x="385183" y="0"/>
                  </a:lnTo>
                  <a:lnTo>
                    <a:pt x="420630" y="7156"/>
                  </a:lnTo>
                  <a:lnTo>
                    <a:pt x="449577" y="26672"/>
                  </a:lnTo>
                  <a:lnTo>
                    <a:pt x="469093" y="55619"/>
                  </a:lnTo>
                  <a:lnTo>
                    <a:pt x="476250" y="91066"/>
                  </a:lnTo>
                  <a:lnTo>
                    <a:pt x="476250" y="232783"/>
                  </a:lnTo>
                  <a:lnTo>
                    <a:pt x="469093" y="268230"/>
                  </a:lnTo>
                  <a:lnTo>
                    <a:pt x="449577" y="297177"/>
                  </a:lnTo>
                  <a:lnTo>
                    <a:pt x="420630" y="316693"/>
                  </a:lnTo>
                  <a:lnTo>
                    <a:pt x="385183" y="323850"/>
                  </a:lnTo>
                  <a:lnTo>
                    <a:pt x="91066" y="323850"/>
                  </a:lnTo>
                  <a:lnTo>
                    <a:pt x="55619" y="316693"/>
                  </a:lnTo>
                  <a:lnTo>
                    <a:pt x="26672" y="297177"/>
                  </a:lnTo>
                  <a:lnTo>
                    <a:pt x="7156" y="268230"/>
                  </a:lnTo>
                  <a:lnTo>
                    <a:pt x="0" y="232783"/>
                  </a:lnTo>
                  <a:lnTo>
                    <a:pt x="0" y="91066"/>
                  </a:lnTo>
                  <a:lnTo>
                    <a:pt x="7156" y="55619"/>
                  </a:lnTo>
                  <a:lnTo>
                    <a:pt x="26672" y="26672"/>
                  </a:lnTo>
                  <a:lnTo>
                    <a:pt x="55619" y="7156"/>
                  </a:lnTo>
                  <a:lnTo>
                    <a:pt x="91066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642778" y="4660146"/>
            <a:ext cx="740410" cy="79883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80"/>
              </a:spcBef>
            </a:pPr>
            <a:r>
              <a:rPr sz="1800" spc="-10" dirty="0">
                <a:latin typeface="Calibri"/>
                <a:cs typeface="Calibri"/>
              </a:rPr>
              <a:t>Sensors</a:t>
            </a:r>
            <a:endParaRPr sz="1800">
              <a:latin typeface="Calibri"/>
              <a:cs typeface="Calibri"/>
            </a:endParaRPr>
          </a:p>
          <a:p>
            <a:pPr marL="8255" algn="ctr">
              <a:lnSpc>
                <a:spcPct val="100000"/>
              </a:lnSpc>
              <a:spcBef>
                <a:spcPts val="885"/>
              </a:spcBef>
            </a:pPr>
            <a:r>
              <a:rPr sz="1800" b="1" spc="-50" dirty="0"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53258" y="5536754"/>
            <a:ext cx="9188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Actuators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090416" y="4616846"/>
            <a:ext cx="1441450" cy="1317625"/>
            <a:chOff x="7090416" y="4616846"/>
            <a:chExt cx="1441450" cy="1317625"/>
          </a:xfrm>
        </p:grpSpPr>
        <p:sp>
          <p:nvSpPr>
            <p:cNvPr id="16" name="object 16"/>
            <p:cNvSpPr/>
            <p:nvPr/>
          </p:nvSpPr>
          <p:spPr>
            <a:xfrm>
              <a:off x="7096766" y="4623196"/>
              <a:ext cx="1428750" cy="1304925"/>
            </a:xfrm>
            <a:custGeom>
              <a:avLst/>
              <a:gdLst/>
              <a:ahLst/>
              <a:cxnLst/>
              <a:rect l="l" t="t" r="r" b="b"/>
              <a:pathLst>
                <a:path w="1428750" h="1304925">
                  <a:moveTo>
                    <a:pt x="1285938" y="0"/>
                  </a:moveTo>
                  <a:lnTo>
                    <a:pt x="142810" y="0"/>
                  </a:lnTo>
                  <a:lnTo>
                    <a:pt x="97671" y="7280"/>
                  </a:lnTo>
                  <a:lnTo>
                    <a:pt x="58468" y="27554"/>
                  </a:lnTo>
                  <a:lnTo>
                    <a:pt x="27554" y="58469"/>
                  </a:lnTo>
                  <a:lnTo>
                    <a:pt x="7280" y="97672"/>
                  </a:lnTo>
                  <a:lnTo>
                    <a:pt x="0" y="142811"/>
                  </a:lnTo>
                  <a:lnTo>
                    <a:pt x="0" y="1162114"/>
                  </a:lnTo>
                  <a:lnTo>
                    <a:pt x="7280" y="1207253"/>
                  </a:lnTo>
                  <a:lnTo>
                    <a:pt x="27554" y="1246456"/>
                  </a:lnTo>
                  <a:lnTo>
                    <a:pt x="58468" y="1277371"/>
                  </a:lnTo>
                  <a:lnTo>
                    <a:pt x="97671" y="1297645"/>
                  </a:lnTo>
                  <a:lnTo>
                    <a:pt x="142810" y="1304925"/>
                  </a:lnTo>
                  <a:lnTo>
                    <a:pt x="1285938" y="1304925"/>
                  </a:lnTo>
                  <a:lnTo>
                    <a:pt x="1331077" y="1297645"/>
                  </a:lnTo>
                  <a:lnTo>
                    <a:pt x="1370280" y="1277371"/>
                  </a:lnTo>
                  <a:lnTo>
                    <a:pt x="1401195" y="1246456"/>
                  </a:lnTo>
                  <a:lnTo>
                    <a:pt x="1421469" y="1207253"/>
                  </a:lnTo>
                  <a:lnTo>
                    <a:pt x="1428750" y="1162114"/>
                  </a:lnTo>
                  <a:lnTo>
                    <a:pt x="1428750" y="142811"/>
                  </a:lnTo>
                  <a:lnTo>
                    <a:pt x="1421469" y="97672"/>
                  </a:lnTo>
                  <a:lnTo>
                    <a:pt x="1401195" y="58469"/>
                  </a:lnTo>
                  <a:lnTo>
                    <a:pt x="1370280" y="27554"/>
                  </a:lnTo>
                  <a:lnTo>
                    <a:pt x="1331077" y="7280"/>
                  </a:lnTo>
                  <a:lnTo>
                    <a:pt x="1285938" y="0"/>
                  </a:lnTo>
                  <a:close/>
                </a:path>
              </a:pathLst>
            </a:custGeom>
            <a:solidFill>
              <a:srgbClr val="9FB0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096766" y="4623196"/>
              <a:ext cx="1428750" cy="1304925"/>
            </a:xfrm>
            <a:custGeom>
              <a:avLst/>
              <a:gdLst/>
              <a:ahLst/>
              <a:cxnLst/>
              <a:rect l="l" t="t" r="r" b="b"/>
              <a:pathLst>
                <a:path w="1428750" h="1304925">
                  <a:moveTo>
                    <a:pt x="142810" y="0"/>
                  </a:moveTo>
                  <a:lnTo>
                    <a:pt x="1285938" y="0"/>
                  </a:lnTo>
                  <a:lnTo>
                    <a:pt x="1331078" y="7280"/>
                  </a:lnTo>
                  <a:lnTo>
                    <a:pt x="1370281" y="27554"/>
                  </a:lnTo>
                  <a:lnTo>
                    <a:pt x="1401195" y="58468"/>
                  </a:lnTo>
                  <a:lnTo>
                    <a:pt x="1421469" y="97671"/>
                  </a:lnTo>
                  <a:lnTo>
                    <a:pt x="1428750" y="142810"/>
                  </a:lnTo>
                  <a:lnTo>
                    <a:pt x="1428750" y="1162114"/>
                  </a:lnTo>
                  <a:lnTo>
                    <a:pt x="1421469" y="1207253"/>
                  </a:lnTo>
                  <a:lnTo>
                    <a:pt x="1401195" y="1246456"/>
                  </a:lnTo>
                  <a:lnTo>
                    <a:pt x="1370281" y="1277370"/>
                  </a:lnTo>
                  <a:lnTo>
                    <a:pt x="1331078" y="1297644"/>
                  </a:lnTo>
                  <a:lnTo>
                    <a:pt x="1285938" y="1304925"/>
                  </a:lnTo>
                  <a:lnTo>
                    <a:pt x="142810" y="1304925"/>
                  </a:lnTo>
                  <a:lnTo>
                    <a:pt x="97671" y="1297644"/>
                  </a:lnTo>
                  <a:lnTo>
                    <a:pt x="58468" y="1277370"/>
                  </a:lnTo>
                  <a:lnTo>
                    <a:pt x="27554" y="1246456"/>
                  </a:lnTo>
                  <a:lnTo>
                    <a:pt x="7280" y="1207253"/>
                  </a:lnTo>
                  <a:lnTo>
                    <a:pt x="0" y="1162114"/>
                  </a:lnTo>
                  <a:lnTo>
                    <a:pt x="0" y="142810"/>
                  </a:lnTo>
                  <a:lnTo>
                    <a:pt x="7280" y="97671"/>
                  </a:lnTo>
                  <a:lnTo>
                    <a:pt x="27554" y="58468"/>
                  </a:lnTo>
                  <a:lnTo>
                    <a:pt x="58468" y="27554"/>
                  </a:lnTo>
                  <a:lnTo>
                    <a:pt x="97671" y="7280"/>
                  </a:lnTo>
                  <a:lnTo>
                    <a:pt x="14281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185637" y="4629496"/>
            <a:ext cx="1245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Environment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613247" y="4960588"/>
            <a:ext cx="1859914" cy="836294"/>
            <a:chOff x="5613247" y="4960588"/>
            <a:chExt cx="1859914" cy="836294"/>
          </a:xfrm>
        </p:grpSpPr>
        <p:sp>
          <p:nvSpPr>
            <p:cNvPr id="20" name="object 20"/>
            <p:cNvSpPr/>
            <p:nvPr/>
          </p:nvSpPr>
          <p:spPr>
            <a:xfrm>
              <a:off x="5675731" y="5004276"/>
              <a:ext cx="1797685" cy="0"/>
            </a:xfrm>
            <a:custGeom>
              <a:avLst/>
              <a:gdLst/>
              <a:ahLst/>
              <a:cxnLst/>
              <a:rect l="l" t="t" r="r" b="b"/>
              <a:pathLst>
                <a:path w="1797684">
                  <a:moveTo>
                    <a:pt x="0" y="0"/>
                  </a:moveTo>
                  <a:lnTo>
                    <a:pt x="12699" y="0"/>
                  </a:lnTo>
                  <a:lnTo>
                    <a:pt x="179727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13247" y="4960588"/>
              <a:ext cx="87630" cy="87630"/>
            </a:xfrm>
            <a:custGeom>
              <a:avLst/>
              <a:gdLst/>
              <a:ahLst/>
              <a:cxnLst/>
              <a:rect l="l" t="t" r="r" b="b"/>
              <a:pathLst>
                <a:path w="87629" h="87629">
                  <a:moveTo>
                    <a:pt x="87375" y="0"/>
                  </a:moveTo>
                  <a:lnTo>
                    <a:pt x="0" y="43688"/>
                  </a:lnTo>
                  <a:lnTo>
                    <a:pt x="87375" y="87376"/>
                  </a:lnTo>
                  <a:lnTo>
                    <a:pt x="58251" y="43688"/>
                  </a:lnTo>
                  <a:lnTo>
                    <a:pt x="87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06116" y="5753100"/>
              <a:ext cx="1698625" cy="0"/>
            </a:xfrm>
            <a:custGeom>
              <a:avLst/>
              <a:gdLst/>
              <a:ahLst/>
              <a:cxnLst/>
              <a:rect l="l" t="t" r="r" b="b"/>
              <a:pathLst>
                <a:path w="1698625">
                  <a:moveTo>
                    <a:pt x="1698449" y="0"/>
                  </a:moveTo>
                  <a:lnTo>
                    <a:pt x="1685749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379674" y="5709412"/>
              <a:ext cx="87630" cy="87630"/>
            </a:xfrm>
            <a:custGeom>
              <a:avLst/>
              <a:gdLst/>
              <a:ahLst/>
              <a:cxnLst/>
              <a:rect l="l" t="t" r="r" b="b"/>
              <a:pathLst>
                <a:path w="87629" h="87629">
                  <a:moveTo>
                    <a:pt x="0" y="0"/>
                  </a:moveTo>
                  <a:lnTo>
                    <a:pt x="29124" y="43687"/>
                  </a:lnTo>
                  <a:lnTo>
                    <a:pt x="0" y="87375"/>
                  </a:lnTo>
                  <a:lnTo>
                    <a:pt x="87375" y="436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305375" y="4967386"/>
            <a:ext cx="5581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Percepts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342396" y="5706764"/>
            <a:ext cx="484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Actions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1801" y="6480221"/>
            <a:ext cx="54965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Arial MT"/>
                <a:cs typeface="Arial MT"/>
              </a:rPr>
              <a:t>Pac-</a:t>
            </a:r>
            <a:r>
              <a:rPr sz="1000" dirty="0">
                <a:latin typeface="Arial MT"/>
                <a:cs typeface="Arial MT"/>
              </a:rPr>
              <a:t>Man</a:t>
            </a:r>
            <a:r>
              <a:rPr sz="1000" spc="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is</a:t>
            </a:r>
            <a:r>
              <a:rPr sz="1000" spc="1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a</a:t>
            </a:r>
            <a:r>
              <a:rPr sz="1000" spc="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registered</a:t>
            </a:r>
            <a:r>
              <a:rPr sz="1000" spc="1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trademark</a:t>
            </a:r>
            <a:r>
              <a:rPr sz="1000" spc="1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of </a:t>
            </a:r>
            <a:r>
              <a:rPr sz="1000" spc="-10" dirty="0">
                <a:latin typeface="Arial MT"/>
                <a:cs typeface="Arial MT"/>
              </a:rPr>
              <a:t>Namco-</a:t>
            </a:r>
            <a:r>
              <a:rPr sz="1000" dirty="0">
                <a:latin typeface="Arial MT"/>
                <a:cs typeface="Arial MT"/>
              </a:rPr>
              <a:t>Bandai</a:t>
            </a:r>
            <a:r>
              <a:rPr sz="1000" spc="1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Games, used</a:t>
            </a:r>
            <a:r>
              <a:rPr sz="1000" spc="1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here</a:t>
            </a:r>
            <a:r>
              <a:rPr sz="1000" spc="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for</a:t>
            </a:r>
            <a:r>
              <a:rPr sz="1000" spc="1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educational</a:t>
            </a:r>
            <a:r>
              <a:rPr sz="1000" spc="1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purposes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50900"/>
            <a:ext cx="12192000" cy="5156200"/>
            <a:chOff x="0" y="850900"/>
            <a:chExt cx="12192000" cy="5156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850900"/>
              <a:ext cx="9144000" cy="51562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990600"/>
              <a:ext cx="12192000" cy="304800"/>
            </a:xfrm>
            <a:custGeom>
              <a:avLst/>
              <a:gdLst/>
              <a:ahLst/>
              <a:cxnLst/>
              <a:rect l="l" t="t" r="r" b="b"/>
              <a:pathLst>
                <a:path w="12192000" h="304800">
                  <a:moveTo>
                    <a:pt x="121920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12192000" y="3048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4425" y="1659393"/>
            <a:ext cx="6915150" cy="3714750"/>
            <a:chOff x="1114425" y="1659393"/>
            <a:chExt cx="6915150" cy="3714750"/>
          </a:xfrm>
        </p:grpSpPr>
        <p:sp>
          <p:nvSpPr>
            <p:cNvPr id="3" name="object 3"/>
            <p:cNvSpPr/>
            <p:nvPr/>
          </p:nvSpPr>
          <p:spPr>
            <a:xfrm>
              <a:off x="1143000" y="1687968"/>
              <a:ext cx="6858000" cy="3657600"/>
            </a:xfrm>
            <a:custGeom>
              <a:avLst/>
              <a:gdLst/>
              <a:ahLst/>
              <a:cxnLst/>
              <a:rect l="l" t="t" r="r" b="b"/>
              <a:pathLst>
                <a:path w="6858000" h="3657600">
                  <a:moveTo>
                    <a:pt x="794906" y="0"/>
                  </a:moveTo>
                  <a:lnTo>
                    <a:pt x="6063094" y="0"/>
                  </a:lnTo>
                  <a:lnTo>
                    <a:pt x="6111517" y="1450"/>
                  </a:lnTo>
                  <a:lnTo>
                    <a:pt x="6159173" y="5747"/>
                  </a:lnTo>
                  <a:lnTo>
                    <a:pt x="6205979" y="12807"/>
                  </a:lnTo>
                  <a:lnTo>
                    <a:pt x="6251851" y="22546"/>
                  </a:lnTo>
                  <a:lnTo>
                    <a:pt x="6296706" y="34882"/>
                  </a:lnTo>
                  <a:lnTo>
                    <a:pt x="6340462" y="49731"/>
                  </a:lnTo>
                  <a:lnTo>
                    <a:pt x="6383034" y="67010"/>
                  </a:lnTo>
                  <a:lnTo>
                    <a:pt x="6424341" y="86637"/>
                  </a:lnTo>
                  <a:lnTo>
                    <a:pt x="6464298" y="108527"/>
                  </a:lnTo>
                  <a:lnTo>
                    <a:pt x="6502822" y="132599"/>
                  </a:lnTo>
                  <a:lnTo>
                    <a:pt x="6539831" y="158768"/>
                  </a:lnTo>
                  <a:lnTo>
                    <a:pt x="6575241" y="186951"/>
                  </a:lnTo>
                  <a:lnTo>
                    <a:pt x="6608969" y="217066"/>
                  </a:lnTo>
                  <a:lnTo>
                    <a:pt x="6640932" y="249030"/>
                  </a:lnTo>
                  <a:lnTo>
                    <a:pt x="6671047" y="282758"/>
                  </a:lnTo>
                  <a:lnTo>
                    <a:pt x="6699231" y="318168"/>
                  </a:lnTo>
                  <a:lnTo>
                    <a:pt x="6725400" y="355177"/>
                  </a:lnTo>
                  <a:lnTo>
                    <a:pt x="6749471" y="393701"/>
                  </a:lnTo>
                  <a:lnTo>
                    <a:pt x="6771362" y="433658"/>
                  </a:lnTo>
                  <a:lnTo>
                    <a:pt x="6790989" y="474965"/>
                  </a:lnTo>
                  <a:lnTo>
                    <a:pt x="6808268" y="517537"/>
                  </a:lnTo>
                  <a:lnTo>
                    <a:pt x="6823117" y="561293"/>
                  </a:lnTo>
                  <a:lnTo>
                    <a:pt x="6835453" y="606148"/>
                  </a:lnTo>
                  <a:lnTo>
                    <a:pt x="6845192" y="652020"/>
                  </a:lnTo>
                  <a:lnTo>
                    <a:pt x="6852252" y="698826"/>
                  </a:lnTo>
                  <a:lnTo>
                    <a:pt x="6856549" y="746482"/>
                  </a:lnTo>
                  <a:lnTo>
                    <a:pt x="6858000" y="794906"/>
                  </a:lnTo>
                  <a:lnTo>
                    <a:pt x="6858000" y="2862694"/>
                  </a:lnTo>
                  <a:lnTo>
                    <a:pt x="6856549" y="2911117"/>
                  </a:lnTo>
                  <a:lnTo>
                    <a:pt x="6852252" y="2958773"/>
                  </a:lnTo>
                  <a:lnTo>
                    <a:pt x="6845192" y="3005579"/>
                  </a:lnTo>
                  <a:lnTo>
                    <a:pt x="6835453" y="3051451"/>
                  </a:lnTo>
                  <a:lnTo>
                    <a:pt x="6823117" y="3096306"/>
                  </a:lnTo>
                  <a:lnTo>
                    <a:pt x="6808268" y="3140062"/>
                  </a:lnTo>
                  <a:lnTo>
                    <a:pt x="6790989" y="3182634"/>
                  </a:lnTo>
                  <a:lnTo>
                    <a:pt x="6771362" y="3223941"/>
                  </a:lnTo>
                  <a:lnTo>
                    <a:pt x="6749471" y="3263898"/>
                  </a:lnTo>
                  <a:lnTo>
                    <a:pt x="6725400" y="3302422"/>
                  </a:lnTo>
                  <a:lnTo>
                    <a:pt x="6699231" y="3339431"/>
                  </a:lnTo>
                  <a:lnTo>
                    <a:pt x="6671047" y="3374841"/>
                  </a:lnTo>
                  <a:lnTo>
                    <a:pt x="6640932" y="3408569"/>
                  </a:lnTo>
                  <a:lnTo>
                    <a:pt x="6608969" y="3440532"/>
                  </a:lnTo>
                  <a:lnTo>
                    <a:pt x="6575241" y="3470647"/>
                  </a:lnTo>
                  <a:lnTo>
                    <a:pt x="6539831" y="3498831"/>
                  </a:lnTo>
                  <a:lnTo>
                    <a:pt x="6502822" y="3525000"/>
                  </a:lnTo>
                  <a:lnTo>
                    <a:pt x="6464298" y="3549071"/>
                  </a:lnTo>
                  <a:lnTo>
                    <a:pt x="6424341" y="3570962"/>
                  </a:lnTo>
                  <a:lnTo>
                    <a:pt x="6383034" y="3590589"/>
                  </a:lnTo>
                  <a:lnTo>
                    <a:pt x="6340462" y="3607868"/>
                  </a:lnTo>
                  <a:lnTo>
                    <a:pt x="6296706" y="3622717"/>
                  </a:lnTo>
                  <a:lnTo>
                    <a:pt x="6251851" y="3635053"/>
                  </a:lnTo>
                  <a:lnTo>
                    <a:pt x="6205979" y="3644792"/>
                  </a:lnTo>
                  <a:lnTo>
                    <a:pt x="6159173" y="3651852"/>
                  </a:lnTo>
                  <a:lnTo>
                    <a:pt x="6111517" y="3656149"/>
                  </a:lnTo>
                  <a:lnTo>
                    <a:pt x="6063094" y="3657600"/>
                  </a:lnTo>
                  <a:lnTo>
                    <a:pt x="794906" y="3657600"/>
                  </a:lnTo>
                  <a:lnTo>
                    <a:pt x="746482" y="3656149"/>
                  </a:lnTo>
                  <a:lnTo>
                    <a:pt x="698826" y="3651852"/>
                  </a:lnTo>
                  <a:lnTo>
                    <a:pt x="652020" y="3644792"/>
                  </a:lnTo>
                  <a:lnTo>
                    <a:pt x="606148" y="3635053"/>
                  </a:lnTo>
                  <a:lnTo>
                    <a:pt x="561293" y="3622717"/>
                  </a:lnTo>
                  <a:lnTo>
                    <a:pt x="517537" y="3607868"/>
                  </a:lnTo>
                  <a:lnTo>
                    <a:pt x="474965" y="3590589"/>
                  </a:lnTo>
                  <a:lnTo>
                    <a:pt x="433658" y="3570962"/>
                  </a:lnTo>
                  <a:lnTo>
                    <a:pt x="393701" y="3549071"/>
                  </a:lnTo>
                  <a:lnTo>
                    <a:pt x="355177" y="3525000"/>
                  </a:lnTo>
                  <a:lnTo>
                    <a:pt x="318168" y="3498831"/>
                  </a:lnTo>
                  <a:lnTo>
                    <a:pt x="282758" y="3470647"/>
                  </a:lnTo>
                  <a:lnTo>
                    <a:pt x="249030" y="3440532"/>
                  </a:lnTo>
                  <a:lnTo>
                    <a:pt x="217066" y="3408569"/>
                  </a:lnTo>
                  <a:lnTo>
                    <a:pt x="186951" y="3374841"/>
                  </a:lnTo>
                  <a:lnTo>
                    <a:pt x="158768" y="3339431"/>
                  </a:lnTo>
                  <a:lnTo>
                    <a:pt x="132599" y="3302422"/>
                  </a:lnTo>
                  <a:lnTo>
                    <a:pt x="108527" y="3263898"/>
                  </a:lnTo>
                  <a:lnTo>
                    <a:pt x="86637" y="3223941"/>
                  </a:lnTo>
                  <a:lnTo>
                    <a:pt x="67010" y="3182634"/>
                  </a:lnTo>
                  <a:lnTo>
                    <a:pt x="49731" y="3140062"/>
                  </a:lnTo>
                  <a:lnTo>
                    <a:pt x="34882" y="3096306"/>
                  </a:lnTo>
                  <a:lnTo>
                    <a:pt x="22546" y="3051451"/>
                  </a:lnTo>
                  <a:lnTo>
                    <a:pt x="12807" y="3005579"/>
                  </a:lnTo>
                  <a:lnTo>
                    <a:pt x="5747" y="2958773"/>
                  </a:lnTo>
                  <a:lnTo>
                    <a:pt x="1450" y="2911117"/>
                  </a:lnTo>
                  <a:lnTo>
                    <a:pt x="0" y="2862694"/>
                  </a:lnTo>
                  <a:lnTo>
                    <a:pt x="0" y="794906"/>
                  </a:lnTo>
                  <a:lnTo>
                    <a:pt x="1450" y="746482"/>
                  </a:lnTo>
                  <a:lnTo>
                    <a:pt x="5747" y="698826"/>
                  </a:lnTo>
                  <a:lnTo>
                    <a:pt x="12807" y="652020"/>
                  </a:lnTo>
                  <a:lnTo>
                    <a:pt x="22546" y="606148"/>
                  </a:lnTo>
                  <a:lnTo>
                    <a:pt x="34882" y="561293"/>
                  </a:lnTo>
                  <a:lnTo>
                    <a:pt x="49731" y="517537"/>
                  </a:lnTo>
                  <a:lnTo>
                    <a:pt x="67010" y="474965"/>
                  </a:lnTo>
                  <a:lnTo>
                    <a:pt x="86637" y="433658"/>
                  </a:lnTo>
                  <a:lnTo>
                    <a:pt x="108527" y="393701"/>
                  </a:lnTo>
                  <a:lnTo>
                    <a:pt x="132599" y="355177"/>
                  </a:lnTo>
                  <a:lnTo>
                    <a:pt x="158768" y="318168"/>
                  </a:lnTo>
                  <a:lnTo>
                    <a:pt x="186951" y="282758"/>
                  </a:lnTo>
                  <a:lnTo>
                    <a:pt x="217066" y="249030"/>
                  </a:lnTo>
                  <a:lnTo>
                    <a:pt x="249030" y="217066"/>
                  </a:lnTo>
                  <a:lnTo>
                    <a:pt x="282758" y="186951"/>
                  </a:lnTo>
                  <a:lnTo>
                    <a:pt x="318168" y="158768"/>
                  </a:lnTo>
                  <a:lnTo>
                    <a:pt x="355177" y="132599"/>
                  </a:lnTo>
                  <a:lnTo>
                    <a:pt x="393701" y="108527"/>
                  </a:lnTo>
                  <a:lnTo>
                    <a:pt x="433658" y="86637"/>
                  </a:lnTo>
                  <a:lnTo>
                    <a:pt x="474965" y="67010"/>
                  </a:lnTo>
                  <a:lnTo>
                    <a:pt x="517537" y="49731"/>
                  </a:lnTo>
                  <a:lnTo>
                    <a:pt x="561293" y="34882"/>
                  </a:lnTo>
                  <a:lnTo>
                    <a:pt x="606148" y="22546"/>
                  </a:lnTo>
                  <a:lnTo>
                    <a:pt x="652020" y="12807"/>
                  </a:lnTo>
                  <a:lnTo>
                    <a:pt x="698826" y="5747"/>
                  </a:lnTo>
                  <a:lnTo>
                    <a:pt x="746482" y="1450"/>
                  </a:lnTo>
                  <a:lnTo>
                    <a:pt x="794906" y="0"/>
                  </a:lnTo>
                  <a:close/>
                </a:path>
              </a:pathLst>
            </a:custGeom>
            <a:ln w="57150">
              <a:solidFill>
                <a:srgbClr val="79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47800" y="2019486"/>
              <a:ext cx="2738755" cy="1219200"/>
            </a:xfrm>
            <a:custGeom>
              <a:avLst/>
              <a:gdLst/>
              <a:ahLst/>
              <a:cxnLst/>
              <a:rect l="l" t="t" r="r" b="b"/>
              <a:pathLst>
                <a:path w="2738754" h="1219200">
                  <a:moveTo>
                    <a:pt x="2128649" y="0"/>
                  </a:moveTo>
                  <a:lnTo>
                    <a:pt x="609600" y="0"/>
                  </a:lnTo>
                  <a:lnTo>
                    <a:pt x="561960" y="1834"/>
                  </a:lnTo>
                  <a:lnTo>
                    <a:pt x="515322" y="7245"/>
                  </a:lnTo>
                  <a:lnTo>
                    <a:pt x="469824" y="16100"/>
                  </a:lnTo>
                  <a:lnTo>
                    <a:pt x="425599" y="28260"/>
                  </a:lnTo>
                  <a:lnTo>
                    <a:pt x="382783" y="43592"/>
                  </a:lnTo>
                  <a:lnTo>
                    <a:pt x="341513" y="61960"/>
                  </a:lnTo>
                  <a:lnTo>
                    <a:pt x="301923" y="83228"/>
                  </a:lnTo>
                  <a:lnTo>
                    <a:pt x="264148" y="107260"/>
                  </a:lnTo>
                  <a:lnTo>
                    <a:pt x="228326" y="133922"/>
                  </a:lnTo>
                  <a:lnTo>
                    <a:pt x="194590" y="163077"/>
                  </a:lnTo>
                  <a:lnTo>
                    <a:pt x="163077" y="194590"/>
                  </a:lnTo>
                  <a:lnTo>
                    <a:pt x="133922" y="228326"/>
                  </a:lnTo>
                  <a:lnTo>
                    <a:pt x="107260" y="264149"/>
                  </a:lnTo>
                  <a:lnTo>
                    <a:pt x="83228" y="301923"/>
                  </a:lnTo>
                  <a:lnTo>
                    <a:pt x="61960" y="341513"/>
                  </a:lnTo>
                  <a:lnTo>
                    <a:pt x="43592" y="382784"/>
                  </a:lnTo>
                  <a:lnTo>
                    <a:pt x="28260" y="425599"/>
                  </a:lnTo>
                  <a:lnTo>
                    <a:pt x="16099" y="469824"/>
                  </a:lnTo>
                  <a:lnTo>
                    <a:pt x="7245" y="515323"/>
                  </a:lnTo>
                  <a:lnTo>
                    <a:pt x="1834" y="561960"/>
                  </a:lnTo>
                  <a:lnTo>
                    <a:pt x="0" y="609600"/>
                  </a:lnTo>
                  <a:lnTo>
                    <a:pt x="1834" y="657239"/>
                  </a:lnTo>
                  <a:lnTo>
                    <a:pt x="7245" y="703877"/>
                  </a:lnTo>
                  <a:lnTo>
                    <a:pt x="16099" y="749375"/>
                  </a:lnTo>
                  <a:lnTo>
                    <a:pt x="28260" y="793600"/>
                  </a:lnTo>
                  <a:lnTo>
                    <a:pt x="43592" y="836416"/>
                  </a:lnTo>
                  <a:lnTo>
                    <a:pt x="61960" y="877686"/>
                  </a:lnTo>
                  <a:lnTo>
                    <a:pt x="83228" y="917276"/>
                  </a:lnTo>
                  <a:lnTo>
                    <a:pt x="107260" y="955051"/>
                  </a:lnTo>
                  <a:lnTo>
                    <a:pt x="133922" y="990873"/>
                  </a:lnTo>
                  <a:lnTo>
                    <a:pt x="163077" y="1024609"/>
                  </a:lnTo>
                  <a:lnTo>
                    <a:pt x="194590" y="1056122"/>
                  </a:lnTo>
                  <a:lnTo>
                    <a:pt x="228326" y="1085277"/>
                  </a:lnTo>
                  <a:lnTo>
                    <a:pt x="264148" y="1111939"/>
                  </a:lnTo>
                  <a:lnTo>
                    <a:pt x="301923" y="1135971"/>
                  </a:lnTo>
                  <a:lnTo>
                    <a:pt x="341513" y="1157239"/>
                  </a:lnTo>
                  <a:lnTo>
                    <a:pt x="382783" y="1175607"/>
                  </a:lnTo>
                  <a:lnTo>
                    <a:pt x="425599" y="1190939"/>
                  </a:lnTo>
                  <a:lnTo>
                    <a:pt x="469824" y="1203100"/>
                  </a:lnTo>
                  <a:lnTo>
                    <a:pt x="515322" y="1211954"/>
                  </a:lnTo>
                  <a:lnTo>
                    <a:pt x="561960" y="1217365"/>
                  </a:lnTo>
                  <a:lnTo>
                    <a:pt x="609600" y="1219200"/>
                  </a:lnTo>
                  <a:lnTo>
                    <a:pt x="2128649" y="1219200"/>
                  </a:lnTo>
                  <a:lnTo>
                    <a:pt x="2176289" y="1217365"/>
                  </a:lnTo>
                  <a:lnTo>
                    <a:pt x="2222926" y="1211954"/>
                  </a:lnTo>
                  <a:lnTo>
                    <a:pt x="2268425" y="1203100"/>
                  </a:lnTo>
                  <a:lnTo>
                    <a:pt x="2312650" y="1190939"/>
                  </a:lnTo>
                  <a:lnTo>
                    <a:pt x="2355465" y="1175607"/>
                  </a:lnTo>
                  <a:lnTo>
                    <a:pt x="2396736" y="1157239"/>
                  </a:lnTo>
                  <a:lnTo>
                    <a:pt x="2436326" y="1135971"/>
                  </a:lnTo>
                  <a:lnTo>
                    <a:pt x="2474100" y="1111939"/>
                  </a:lnTo>
                  <a:lnTo>
                    <a:pt x="2509923" y="1085277"/>
                  </a:lnTo>
                  <a:lnTo>
                    <a:pt x="2543659" y="1056122"/>
                  </a:lnTo>
                  <a:lnTo>
                    <a:pt x="2575172" y="1024609"/>
                  </a:lnTo>
                  <a:lnTo>
                    <a:pt x="2604327" y="990873"/>
                  </a:lnTo>
                  <a:lnTo>
                    <a:pt x="2630988" y="955051"/>
                  </a:lnTo>
                  <a:lnTo>
                    <a:pt x="2655021" y="917276"/>
                  </a:lnTo>
                  <a:lnTo>
                    <a:pt x="2676289" y="877686"/>
                  </a:lnTo>
                  <a:lnTo>
                    <a:pt x="2694656" y="836416"/>
                  </a:lnTo>
                  <a:lnTo>
                    <a:pt x="2709988" y="793600"/>
                  </a:lnTo>
                  <a:lnTo>
                    <a:pt x="2722149" y="749375"/>
                  </a:lnTo>
                  <a:lnTo>
                    <a:pt x="2731003" y="703877"/>
                  </a:lnTo>
                  <a:lnTo>
                    <a:pt x="2736415" y="657239"/>
                  </a:lnTo>
                  <a:lnTo>
                    <a:pt x="2738249" y="609600"/>
                  </a:lnTo>
                  <a:lnTo>
                    <a:pt x="2736415" y="561960"/>
                  </a:lnTo>
                  <a:lnTo>
                    <a:pt x="2731003" y="515323"/>
                  </a:lnTo>
                  <a:lnTo>
                    <a:pt x="2722149" y="469824"/>
                  </a:lnTo>
                  <a:lnTo>
                    <a:pt x="2709988" y="425599"/>
                  </a:lnTo>
                  <a:lnTo>
                    <a:pt x="2694656" y="382784"/>
                  </a:lnTo>
                  <a:lnTo>
                    <a:pt x="2676289" y="341513"/>
                  </a:lnTo>
                  <a:lnTo>
                    <a:pt x="2655021" y="301923"/>
                  </a:lnTo>
                  <a:lnTo>
                    <a:pt x="2630988" y="264149"/>
                  </a:lnTo>
                  <a:lnTo>
                    <a:pt x="2604327" y="228326"/>
                  </a:lnTo>
                  <a:lnTo>
                    <a:pt x="2575172" y="194590"/>
                  </a:lnTo>
                  <a:lnTo>
                    <a:pt x="2543659" y="163077"/>
                  </a:lnTo>
                  <a:lnTo>
                    <a:pt x="2509923" y="133922"/>
                  </a:lnTo>
                  <a:lnTo>
                    <a:pt x="2474100" y="107260"/>
                  </a:lnTo>
                  <a:lnTo>
                    <a:pt x="2436326" y="83228"/>
                  </a:lnTo>
                  <a:lnTo>
                    <a:pt x="2396736" y="61960"/>
                  </a:lnTo>
                  <a:lnTo>
                    <a:pt x="2355465" y="43592"/>
                  </a:lnTo>
                  <a:lnTo>
                    <a:pt x="2312650" y="28260"/>
                  </a:lnTo>
                  <a:lnTo>
                    <a:pt x="2268425" y="16100"/>
                  </a:lnTo>
                  <a:lnTo>
                    <a:pt x="2222926" y="7245"/>
                  </a:lnTo>
                  <a:lnTo>
                    <a:pt x="2176289" y="1834"/>
                  </a:lnTo>
                  <a:lnTo>
                    <a:pt x="2128649" y="0"/>
                  </a:lnTo>
                  <a:close/>
                </a:path>
              </a:pathLst>
            </a:custGeom>
            <a:solidFill>
              <a:srgbClr val="D5D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39096" y="112888"/>
            <a:ext cx="31153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210" dirty="0"/>
              <a:t> </a:t>
            </a:r>
            <a:r>
              <a:rPr spc="-45" dirty="0"/>
              <a:t>Topics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59439" y="2132646"/>
            <a:ext cx="1315720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4925" marR="5080" indent="-22225">
              <a:lnSpc>
                <a:spcPct val="101200"/>
              </a:lnSpc>
              <a:spcBef>
                <a:spcPts val="60"/>
              </a:spcBef>
            </a:pPr>
            <a:r>
              <a:rPr sz="2800" dirty="0">
                <a:solidFill>
                  <a:srgbClr val="222268"/>
                </a:solidFill>
                <a:latin typeface="Calibri"/>
                <a:cs typeface="Calibri"/>
              </a:rPr>
              <a:t>Search</a:t>
            </a:r>
            <a:r>
              <a:rPr sz="2800" spc="-85" dirty="0">
                <a:solidFill>
                  <a:srgbClr val="222268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222268"/>
                </a:solidFill>
                <a:latin typeface="Calibri"/>
                <a:cs typeface="Calibri"/>
              </a:rPr>
              <a:t>&amp; </a:t>
            </a:r>
            <a:r>
              <a:rPr sz="2800" spc="-10" dirty="0">
                <a:solidFill>
                  <a:srgbClr val="222268"/>
                </a:solidFill>
                <a:latin typeface="Calibri"/>
                <a:cs typeface="Calibri"/>
              </a:rPr>
              <a:t>Planning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53000" y="2019486"/>
            <a:ext cx="2738755" cy="1219200"/>
          </a:xfrm>
          <a:custGeom>
            <a:avLst/>
            <a:gdLst/>
            <a:ahLst/>
            <a:cxnLst/>
            <a:rect l="l" t="t" r="r" b="b"/>
            <a:pathLst>
              <a:path w="2738754" h="1219200">
                <a:moveTo>
                  <a:pt x="2128649" y="0"/>
                </a:moveTo>
                <a:lnTo>
                  <a:pt x="609600" y="0"/>
                </a:lnTo>
                <a:lnTo>
                  <a:pt x="561960" y="1834"/>
                </a:lnTo>
                <a:lnTo>
                  <a:pt x="515322" y="7245"/>
                </a:lnTo>
                <a:lnTo>
                  <a:pt x="469824" y="16100"/>
                </a:lnTo>
                <a:lnTo>
                  <a:pt x="425599" y="28260"/>
                </a:lnTo>
                <a:lnTo>
                  <a:pt x="382783" y="43592"/>
                </a:lnTo>
                <a:lnTo>
                  <a:pt x="341513" y="61960"/>
                </a:lnTo>
                <a:lnTo>
                  <a:pt x="301923" y="83228"/>
                </a:lnTo>
                <a:lnTo>
                  <a:pt x="264148" y="107260"/>
                </a:lnTo>
                <a:lnTo>
                  <a:pt x="228326" y="133922"/>
                </a:lnTo>
                <a:lnTo>
                  <a:pt x="194590" y="163077"/>
                </a:lnTo>
                <a:lnTo>
                  <a:pt x="163077" y="194590"/>
                </a:lnTo>
                <a:lnTo>
                  <a:pt x="133922" y="228326"/>
                </a:lnTo>
                <a:lnTo>
                  <a:pt x="107260" y="264149"/>
                </a:lnTo>
                <a:lnTo>
                  <a:pt x="83228" y="301923"/>
                </a:lnTo>
                <a:lnTo>
                  <a:pt x="61960" y="341513"/>
                </a:lnTo>
                <a:lnTo>
                  <a:pt x="43592" y="382784"/>
                </a:lnTo>
                <a:lnTo>
                  <a:pt x="28260" y="425599"/>
                </a:lnTo>
                <a:lnTo>
                  <a:pt x="16099" y="469824"/>
                </a:lnTo>
                <a:lnTo>
                  <a:pt x="7245" y="515323"/>
                </a:lnTo>
                <a:lnTo>
                  <a:pt x="1834" y="561960"/>
                </a:lnTo>
                <a:lnTo>
                  <a:pt x="0" y="609600"/>
                </a:lnTo>
                <a:lnTo>
                  <a:pt x="1834" y="657239"/>
                </a:lnTo>
                <a:lnTo>
                  <a:pt x="7245" y="703877"/>
                </a:lnTo>
                <a:lnTo>
                  <a:pt x="16099" y="749375"/>
                </a:lnTo>
                <a:lnTo>
                  <a:pt x="28260" y="793600"/>
                </a:lnTo>
                <a:lnTo>
                  <a:pt x="43592" y="836416"/>
                </a:lnTo>
                <a:lnTo>
                  <a:pt x="61960" y="877686"/>
                </a:lnTo>
                <a:lnTo>
                  <a:pt x="83228" y="917276"/>
                </a:lnTo>
                <a:lnTo>
                  <a:pt x="107260" y="955051"/>
                </a:lnTo>
                <a:lnTo>
                  <a:pt x="133922" y="990873"/>
                </a:lnTo>
                <a:lnTo>
                  <a:pt x="163077" y="1024609"/>
                </a:lnTo>
                <a:lnTo>
                  <a:pt x="194590" y="1056122"/>
                </a:lnTo>
                <a:lnTo>
                  <a:pt x="228326" y="1085277"/>
                </a:lnTo>
                <a:lnTo>
                  <a:pt x="264148" y="1111939"/>
                </a:lnTo>
                <a:lnTo>
                  <a:pt x="301923" y="1135971"/>
                </a:lnTo>
                <a:lnTo>
                  <a:pt x="341513" y="1157239"/>
                </a:lnTo>
                <a:lnTo>
                  <a:pt x="382783" y="1175607"/>
                </a:lnTo>
                <a:lnTo>
                  <a:pt x="425599" y="1190939"/>
                </a:lnTo>
                <a:lnTo>
                  <a:pt x="469824" y="1203100"/>
                </a:lnTo>
                <a:lnTo>
                  <a:pt x="515322" y="1211954"/>
                </a:lnTo>
                <a:lnTo>
                  <a:pt x="561960" y="1217365"/>
                </a:lnTo>
                <a:lnTo>
                  <a:pt x="609600" y="1219200"/>
                </a:lnTo>
                <a:lnTo>
                  <a:pt x="2128649" y="1219200"/>
                </a:lnTo>
                <a:lnTo>
                  <a:pt x="2176289" y="1217365"/>
                </a:lnTo>
                <a:lnTo>
                  <a:pt x="2222926" y="1211954"/>
                </a:lnTo>
                <a:lnTo>
                  <a:pt x="2268425" y="1203100"/>
                </a:lnTo>
                <a:lnTo>
                  <a:pt x="2312650" y="1190939"/>
                </a:lnTo>
                <a:lnTo>
                  <a:pt x="2355465" y="1175607"/>
                </a:lnTo>
                <a:lnTo>
                  <a:pt x="2396736" y="1157239"/>
                </a:lnTo>
                <a:lnTo>
                  <a:pt x="2436326" y="1135971"/>
                </a:lnTo>
                <a:lnTo>
                  <a:pt x="2474100" y="1111939"/>
                </a:lnTo>
                <a:lnTo>
                  <a:pt x="2509923" y="1085277"/>
                </a:lnTo>
                <a:lnTo>
                  <a:pt x="2543659" y="1056122"/>
                </a:lnTo>
                <a:lnTo>
                  <a:pt x="2575172" y="1024609"/>
                </a:lnTo>
                <a:lnTo>
                  <a:pt x="2604327" y="990873"/>
                </a:lnTo>
                <a:lnTo>
                  <a:pt x="2630988" y="955051"/>
                </a:lnTo>
                <a:lnTo>
                  <a:pt x="2655021" y="917276"/>
                </a:lnTo>
                <a:lnTo>
                  <a:pt x="2676289" y="877686"/>
                </a:lnTo>
                <a:lnTo>
                  <a:pt x="2694656" y="836416"/>
                </a:lnTo>
                <a:lnTo>
                  <a:pt x="2709988" y="793600"/>
                </a:lnTo>
                <a:lnTo>
                  <a:pt x="2722149" y="749375"/>
                </a:lnTo>
                <a:lnTo>
                  <a:pt x="2731003" y="703877"/>
                </a:lnTo>
                <a:lnTo>
                  <a:pt x="2736415" y="657239"/>
                </a:lnTo>
                <a:lnTo>
                  <a:pt x="2738249" y="609600"/>
                </a:lnTo>
                <a:lnTo>
                  <a:pt x="2736415" y="561960"/>
                </a:lnTo>
                <a:lnTo>
                  <a:pt x="2731003" y="515323"/>
                </a:lnTo>
                <a:lnTo>
                  <a:pt x="2722149" y="469824"/>
                </a:lnTo>
                <a:lnTo>
                  <a:pt x="2709988" y="425599"/>
                </a:lnTo>
                <a:lnTo>
                  <a:pt x="2694656" y="382784"/>
                </a:lnTo>
                <a:lnTo>
                  <a:pt x="2676289" y="341513"/>
                </a:lnTo>
                <a:lnTo>
                  <a:pt x="2655021" y="301923"/>
                </a:lnTo>
                <a:lnTo>
                  <a:pt x="2630988" y="264149"/>
                </a:lnTo>
                <a:lnTo>
                  <a:pt x="2604327" y="228326"/>
                </a:lnTo>
                <a:lnTo>
                  <a:pt x="2575172" y="194590"/>
                </a:lnTo>
                <a:lnTo>
                  <a:pt x="2543659" y="163077"/>
                </a:lnTo>
                <a:lnTo>
                  <a:pt x="2509923" y="133922"/>
                </a:lnTo>
                <a:lnTo>
                  <a:pt x="2474100" y="107260"/>
                </a:lnTo>
                <a:lnTo>
                  <a:pt x="2436326" y="83228"/>
                </a:lnTo>
                <a:lnTo>
                  <a:pt x="2396736" y="61960"/>
                </a:lnTo>
                <a:lnTo>
                  <a:pt x="2355465" y="43592"/>
                </a:lnTo>
                <a:lnTo>
                  <a:pt x="2312650" y="28260"/>
                </a:lnTo>
                <a:lnTo>
                  <a:pt x="2268425" y="16100"/>
                </a:lnTo>
                <a:lnTo>
                  <a:pt x="2222926" y="7245"/>
                </a:lnTo>
                <a:lnTo>
                  <a:pt x="2176289" y="1834"/>
                </a:lnTo>
                <a:lnTo>
                  <a:pt x="2128649" y="0"/>
                </a:lnTo>
                <a:close/>
              </a:path>
            </a:pathLst>
          </a:custGeom>
          <a:solidFill>
            <a:srgbClr val="D5D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45229" y="2132646"/>
            <a:ext cx="2153920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454659" marR="5080" indent="-442595">
              <a:lnSpc>
                <a:spcPct val="101200"/>
              </a:lnSpc>
              <a:spcBef>
                <a:spcPts val="60"/>
              </a:spcBef>
            </a:pPr>
            <a:r>
              <a:rPr sz="2800" spc="-25" dirty="0">
                <a:solidFill>
                  <a:srgbClr val="222268"/>
                </a:solidFill>
                <a:latin typeface="Calibri"/>
                <a:cs typeface="Calibri"/>
              </a:rPr>
              <a:t>Reinforcement </a:t>
            </a:r>
            <a:r>
              <a:rPr sz="2800" spc="-10" dirty="0">
                <a:solidFill>
                  <a:srgbClr val="222268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47800" y="3821568"/>
            <a:ext cx="2738755" cy="1219200"/>
          </a:xfrm>
          <a:custGeom>
            <a:avLst/>
            <a:gdLst/>
            <a:ahLst/>
            <a:cxnLst/>
            <a:rect l="l" t="t" r="r" b="b"/>
            <a:pathLst>
              <a:path w="2738754" h="1219200">
                <a:moveTo>
                  <a:pt x="2128649" y="0"/>
                </a:moveTo>
                <a:lnTo>
                  <a:pt x="609600" y="0"/>
                </a:lnTo>
                <a:lnTo>
                  <a:pt x="561960" y="1834"/>
                </a:lnTo>
                <a:lnTo>
                  <a:pt x="515322" y="7245"/>
                </a:lnTo>
                <a:lnTo>
                  <a:pt x="469824" y="16099"/>
                </a:lnTo>
                <a:lnTo>
                  <a:pt x="425599" y="28260"/>
                </a:lnTo>
                <a:lnTo>
                  <a:pt x="382783" y="43592"/>
                </a:lnTo>
                <a:lnTo>
                  <a:pt x="341513" y="61960"/>
                </a:lnTo>
                <a:lnTo>
                  <a:pt x="301923" y="83228"/>
                </a:lnTo>
                <a:lnTo>
                  <a:pt x="264148" y="107260"/>
                </a:lnTo>
                <a:lnTo>
                  <a:pt x="228326" y="133922"/>
                </a:lnTo>
                <a:lnTo>
                  <a:pt x="194590" y="163077"/>
                </a:lnTo>
                <a:lnTo>
                  <a:pt x="163077" y="194590"/>
                </a:lnTo>
                <a:lnTo>
                  <a:pt x="133922" y="228326"/>
                </a:lnTo>
                <a:lnTo>
                  <a:pt x="107260" y="264148"/>
                </a:lnTo>
                <a:lnTo>
                  <a:pt x="83228" y="301923"/>
                </a:lnTo>
                <a:lnTo>
                  <a:pt x="61960" y="341513"/>
                </a:lnTo>
                <a:lnTo>
                  <a:pt x="43592" y="382783"/>
                </a:lnTo>
                <a:lnTo>
                  <a:pt x="28260" y="425599"/>
                </a:lnTo>
                <a:lnTo>
                  <a:pt x="16099" y="469824"/>
                </a:lnTo>
                <a:lnTo>
                  <a:pt x="7245" y="515322"/>
                </a:lnTo>
                <a:lnTo>
                  <a:pt x="1834" y="561960"/>
                </a:lnTo>
                <a:lnTo>
                  <a:pt x="0" y="609600"/>
                </a:lnTo>
                <a:lnTo>
                  <a:pt x="1834" y="657239"/>
                </a:lnTo>
                <a:lnTo>
                  <a:pt x="7245" y="703876"/>
                </a:lnTo>
                <a:lnTo>
                  <a:pt x="16099" y="749375"/>
                </a:lnTo>
                <a:lnTo>
                  <a:pt x="28260" y="793600"/>
                </a:lnTo>
                <a:lnTo>
                  <a:pt x="43592" y="836415"/>
                </a:lnTo>
                <a:lnTo>
                  <a:pt x="61960" y="877686"/>
                </a:lnTo>
                <a:lnTo>
                  <a:pt x="83228" y="917276"/>
                </a:lnTo>
                <a:lnTo>
                  <a:pt x="107260" y="955050"/>
                </a:lnTo>
                <a:lnTo>
                  <a:pt x="133922" y="990873"/>
                </a:lnTo>
                <a:lnTo>
                  <a:pt x="163077" y="1024609"/>
                </a:lnTo>
                <a:lnTo>
                  <a:pt x="194590" y="1056122"/>
                </a:lnTo>
                <a:lnTo>
                  <a:pt x="228326" y="1085277"/>
                </a:lnTo>
                <a:lnTo>
                  <a:pt x="264148" y="1111939"/>
                </a:lnTo>
                <a:lnTo>
                  <a:pt x="301923" y="1135971"/>
                </a:lnTo>
                <a:lnTo>
                  <a:pt x="341513" y="1157239"/>
                </a:lnTo>
                <a:lnTo>
                  <a:pt x="382783" y="1175607"/>
                </a:lnTo>
                <a:lnTo>
                  <a:pt x="425599" y="1190939"/>
                </a:lnTo>
                <a:lnTo>
                  <a:pt x="469824" y="1203099"/>
                </a:lnTo>
                <a:lnTo>
                  <a:pt x="515322" y="1211954"/>
                </a:lnTo>
                <a:lnTo>
                  <a:pt x="561960" y="1217365"/>
                </a:lnTo>
                <a:lnTo>
                  <a:pt x="609600" y="1219200"/>
                </a:lnTo>
                <a:lnTo>
                  <a:pt x="2128649" y="1219200"/>
                </a:lnTo>
                <a:lnTo>
                  <a:pt x="2176289" y="1217365"/>
                </a:lnTo>
                <a:lnTo>
                  <a:pt x="2222926" y="1211954"/>
                </a:lnTo>
                <a:lnTo>
                  <a:pt x="2268425" y="1203099"/>
                </a:lnTo>
                <a:lnTo>
                  <a:pt x="2312650" y="1190939"/>
                </a:lnTo>
                <a:lnTo>
                  <a:pt x="2355465" y="1175607"/>
                </a:lnTo>
                <a:lnTo>
                  <a:pt x="2396736" y="1157239"/>
                </a:lnTo>
                <a:lnTo>
                  <a:pt x="2436326" y="1135971"/>
                </a:lnTo>
                <a:lnTo>
                  <a:pt x="2474100" y="1111939"/>
                </a:lnTo>
                <a:lnTo>
                  <a:pt x="2509923" y="1085277"/>
                </a:lnTo>
                <a:lnTo>
                  <a:pt x="2543659" y="1056122"/>
                </a:lnTo>
                <a:lnTo>
                  <a:pt x="2575172" y="1024609"/>
                </a:lnTo>
                <a:lnTo>
                  <a:pt x="2604327" y="990873"/>
                </a:lnTo>
                <a:lnTo>
                  <a:pt x="2630988" y="955050"/>
                </a:lnTo>
                <a:lnTo>
                  <a:pt x="2655021" y="917276"/>
                </a:lnTo>
                <a:lnTo>
                  <a:pt x="2676289" y="877686"/>
                </a:lnTo>
                <a:lnTo>
                  <a:pt x="2694656" y="836415"/>
                </a:lnTo>
                <a:lnTo>
                  <a:pt x="2709988" y="793600"/>
                </a:lnTo>
                <a:lnTo>
                  <a:pt x="2722149" y="749375"/>
                </a:lnTo>
                <a:lnTo>
                  <a:pt x="2731003" y="703876"/>
                </a:lnTo>
                <a:lnTo>
                  <a:pt x="2736415" y="657239"/>
                </a:lnTo>
                <a:lnTo>
                  <a:pt x="2738249" y="609600"/>
                </a:lnTo>
                <a:lnTo>
                  <a:pt x="2736415" y="561960"/>
                </a:lnTo>
                <a:lnTo>
                  <a:pt x="2731003" y="515322"/>
                </a:lnTo>
                <a:lnTo>
                  <a:pt x="2722149" y="469824"/>
                </a:lnTo>
                <a:lnTo>
                  <a:pt x="2709988" y="425599"/>
                </a:lnTo>
                <a:lnTo>
                  <a:pt x="2694656" y="382783"/>
                </a:lnTo>
                <a:lnTo>
                  <a:pt x="2676289" y="341513"/>
                </a:lnTo>
                <a:lnTo>
                  <a:pt x="2655021" y="301923"/>
                </a:lnTo>
                <a:lnTo>
                  <a:pt x="2630988" y="264148"/>
                </a:lnTo>
                <a:lnTo>
                  <a:pt x="2604327" y="228326"/>
                </a:lnTo>
                <a:lnTo>
                  <a:pt x="2575172" y="194590"/>
                </a:lnTo>
                <a:lnTo>
                  <a:pt x="2543659" y="163077"/>
                </a:lnTo>
                <a:lnTo>
                  <a:pt x="2509923" y="133922"/>
                </a:lnTo>
                <a:lnTo>
                  <a:pt x="2474100" y="107260"/>
                </a:lnTo>
                <a:lnTo>
                  <a:pt x="2436326" y="83228"/>
                </a:lnTo>
                <a:lnTo>
                  <a:pt x="2396736" y="61960"/>
                </a:lnTo>
                <a:lnTo>
                  <a:pt x="2355465" y="43592"/>
                </a:lnTo>
                <a:lnTo>
                  <a:pt x="2312650" y="28260"/>
                </a:lnTo>
                <a:lnTo>
                  <a:pt x="2268425" y="16099"/>
                </a:lnTo>
                <a:lnTo>
                  <a:pt x="2222926" y="7245"/>
                </a:lnTo>
                <a:lnTo>
                  <a:pt x="2176289" y="1834"/>
                </a:lnTo>
                <a:lnTo>
                  <a:pt x="2128649" y="0"/>
                </a:lnTo>
                <a:close/>
              </a:path>
            </a:pathLst>
          </a:custGeom>
          <a:solidFill>
            <a:srgbClr val="D5D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63568" y="3934726"/>
            <a:ext cx="1906905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72415" marR="5080" indent="-260350">
              <a:lnSpc>
                <a:spcPct val="101200"/>
              </a:lnSpc>
              <a:spcBef>
                <a:spcPts val="60"/>
              </a:spcBef>
            </a:pPr>
            <a:r>
              <a:rPr sz="2800" dirty="0">
                <a:solidFill>
                  <a:srgbClr val="222268"/>
                </a:solidFill>
                <a:latin typeface="Calibri"/>
                <a:cs typeface="Calibri"/>
              </a:rPr>
              <a:t>Probability</a:t>
            </a:r>
            <a:r>
              <a:rPr sz="2800" spc="-120" dirty="0">
                <a:solidFill>
                  <a:srgbClr val="222268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222268"/>
                </a:solidFill>
                <a:latin typeface="Calibri"/>
                <a:cs typeface="Calibri"/>
              </a:rPr>
              <a:t>&amp; </a:t>
            </a:r>
            <a:r>
              <a:rPr sz="2800" spc="-10" dirty="0">
                <a:solidFill>
                  <a:srgbClr val="222268"/>
                </a:solidFill>
                <a:latin typeface="Calibri"/>
                <a:cs typeface="Calibri"/>
              </a:rPr>
              <a:t>Inference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000" y="3794848"/>
            <a:ext cx="2738755" cy="1219200"/>
          </a:xfrm>
          <a:custGeom>
            <a:avLst/>
            <a:gdLst/>
            <a:ahLst/>
            <a:cxnLst/>
            <a:rect l="l" t="t" r="r" b="b"/>
            <a:pathLst>
              <a:path w="2738754" h="1219200">
                <a:moveTo>
                  <a:pt x="2128649" y="0"/>
                </a:moveTo>
                <a:lnTo>
                  <a:pt x="609600" y="0"/>
                </a:lnTo>
                <a:lnTo>
                  <a:pt x="561960" y="1834"/>
                </a:lnTo>
                <a:lnTo>
                  <a:pt x="515322" y="7245"/>
                </a:lnTo>
                <a:lnTo>
                  <a:pt x="469824" y="16099"/>
                </a:lnTo>
                <a:lnTo>
                  <a:pt x="425599" y="28260"/>
                </a:lnTo>
                <a:lnTo>
                  <a:pt x="382783" y="43592"/>
                </a:lnTo>
                <a:lnTo>
                  <a:pt x="341513" y="61960"/>
                </a:lnTo>
                <a:lnTo>
                  <a:pt x="301923" y="83228"/>
                </a:lnTo>
                <a:lnTo>
                  <a:pt x="264148" y="107260"/>
                </a:lnTo>
                <a:lnTo>
                  <a:pt x="228326" y="133922"/>
                </a:lnTo>
                <a:lnTo>
                  <a:pt x="194590" y="163077"/>
                </a:lnTo>
                <a:lnTo>
                  <a:pt x="163077" y="194590"/>
                </a:lnTo>
                <a:lnTo>
                  <a:pt x="133922" y="228326"/>
                </a:lnTo>
                <a:lnTo>
                  <a:pt x="107260" y="264148"/>
                </a:lnTo>
                <a:lnTo>
                  <a:pt x="83228" y="301923"/>
                </a:lnTo>
                <a:lnTo>
                  <a:pt x="61960" y="341513"/>
                </a:lnTo>
                <a:lnTo>
                  <a:pt x="43592" y="382783"/>
                </a:lnTo>
                <a:lnTo>
                  <a:pt x="28260" y="425599"/>
                </a:lnTo>
                <a:lnTo>
                  <a:pt x="16099" y="469824"/>
                </a:lnTo>
                <a:lnTo>
                  <a:pt x="7245" y="515322"/>
                </a:lnTo>
                <a:lnTo>
                  <a:pt x="1834" y="561960"/>
                </a:lnTo>
                <a:lnTo>
                  <a:pt x="0" y="609599"/>
                </a:lnTo>
                <a:lnTo>
                  <a:pt x="1834" y="657239"/>
                </a:lnTo>
                <a:lnTo>
                  <a:pt x="7245" y="703877"/>
                </a:lnTo>
                <a:lnTo>
                  <a:pt x="16099" y="749375"/>
                </a:lnTo>
                <a:lnTo>
                  <a:pt x="28260" y="793600"/>
                </a:lnTo>
                <a:lnTo>
                  <a:pt x="43592" y="836416"/>
                </a:lnTo>
                <a:lnTo>
                  <a:pt x="61960" y="877686"/>
                </a:lnTo>
                <a:lnTo>
                  <a:pt x="83228" y="917276"/>
                </a:lnTo>
                <a:lnTo>
                  <a:pt x="107260" y="955051"/>
                </a:lnTo>
                <a:lnTo>
                  <a:pt x="133922" y="990873"/>
                </a:lnTo>
                <a:lnTo>
                  <a:pt x="163077" y="1024609"/>
                </a:lnTo>
                <a:lnTo>
                  <a:pt x="194590" y="1056122"/>
                </a:lnTo>
                <a:lnTo>
                  <a:pt x="228326" y="1085277"/>
                </a:lnTo>
                <a:lnTo>
                  <a:pt x="264148" y="1111939"/>
                </a:lnTo>
                <a:lnTo>
                  <a:pt x="301923" y="1135971"/>
                </a:lnTo>
                <a:lnTo>
                  <a:pt x="341513" y="1157239"/>
                </a:lnTo>
                <a:lnTo>
                  <a:pt x="382783" y="1175607"/>
                </a:lnTo>
                <a:lnTo>
                  <a:pt x="425599" y="1190939"/>
                </a:lnTo>
                <a:lnTo>
                  <a:pt x="469824" y="1203100"/>
                </a:lnTo>
                <a:lnTo>
                  <a:pt x="515322" y="1211954"/>
                </a:lnTo>
                <a:lnTo>
                  <a:pt x="561960" y="1217365"/>
                </a:lnTo>
                <a:lnTo>
                  <a:pt x="609600" y="1219199"/>
                </a:lnTo>
                <a:lnTo>
                  <a:pt x="2128649" y="1219199"/>
                </a:lnTo>
                <a:lnTo>
                  <a:pt x="2176289" y="1217365"/>
                </a:lnTo>
                <a:lnTo>
                  <a:pt x="2222926" y="1211954"/>
                </a:lnTo>
                <a:lnTo>
                  <a:pt x="2268425" y="1203100"/>
                </a:lnTo>
                <a:lnTo>
                  <a:pt x="2312650" y="1190939"/>
                </a:lnTo>
                <a:lnTo>
                  <a:pt x="2355465" y="1175607"/>
                </a:lnTo>
                <a:lnTo>
                  <a:pt x="2396736" y="1157239"/>
                </a:lnTo>
                <a:lnTo>
                  <a:pt x="2436326" y="1135971"/>
                </a:lnTo>
                <a:lnTo>
                  <a:pt x="2474100" y="1111939"/>
                </a:lnTo>
                <a:lnTo>
                  <a:pt x="2509923" y="1085277"/>
                </a:lnTo>
                <a:lnTo>
                  <a:pt x="2543659" y="1056122"/>
                </a:lnTo>
                <a:lnTo>
                  <a:pt x="2575172" y="1024609"/>
                </a:lnTo>
                <a:lnTo>
                  <a:pt x="2604327" y="990873"/>
                </a:lnTo>
                <a:lnTo>
                  <a:pt x="2630988" y="955051"/>
                </a:lnTo>
                <a:lnTo>
                  <a:pt x="2655021" y="917276"/>
                </a:lnTo>
                <a:lnTo>
                  <a:pt x="2676289" y="877686"/>
                </a:lnTo>
                <a:lnTo>
                  <a:pt x="2694656" y="836416"/>
                </a:lnTo>
                <a:lnTo>
                  <a:pt x="2709988" y="793600"/>
                </a:lnTo>
                <a:lnTo>
                  <a:pt x="2722149" y="749375"/>
                </a:lnTo>
                <a:lnTo>
                  <a:pt x="2731003" y="703877"/>
                </a:lnTo>
                <a:lnTo>
                  <a:pt x="2736415" y="657239"/>
                </a:lnTo>
                <a:lnTo>
                  <a:pt x="2738249" y="609599"/>
                </a:lnTo>
                <a:lnTo>
                  <a:pt x="2736415" y="561960"/>
                </a:lnTo>
                <a:lnTo>
                  <a:pt x="2731003" y="515322"/>
                </a:lnTo>
                <a:lnTo>
                  <a:pt x="2722149" y="469824"/>
                </a:lnTo>
                <a:lnTo>
                  <a:pt x="2709988" y="425599"/>
                </a:lnTo>
                <a:lnTo>
                  <a:pt x="2694656" y="382783"/>
                </a:lnTo>
                <a:lnTo>
                  <a:pt x="2676289" y="341513"/>
                </a:lnTo>
                <a:lnTo>
                  <a:pt x="2655021" y="301923"/>
                </a:lnTo>
                <a:lnTo>
                  <a:pt x="2630988" y="264148"/>
                </a:lnTo>
                <a:lnTo>
                  <a:pt x="2604327" y="228326"/>
                </a:lnTo>
                <a:lnTo>
                  <a:pt x="2575172" y="194590"/>
                </a:lnTo>
                <a:lnTo>
                  <a:pt x="2543659" y="163077"/>
                </a:lnTo>
                <a:lnTo>
                  <a:pt x="2509923" y="133922"/>
                </a:lnTo>
                <a:lnTo>
                  <a:pt x="2474100" y="107260"/>
                </a:lnTo>
                <a:lnTo>
                  <a:pt x="2436326" y="83228"/>
                </a:lnTo>
                <a:lnTo>
                  <a:pt x="2396736" y="61960"/>
                </a:lnTo>
                <a:lnTo>
                  <a:pt x="2355465" y="43592"/>
                </a:lnTo>
                <a:lnTo>
                  <a:pt x="2312650" y="28260"/>
                </a:lnTo>
                <a:lnTo>
                  <a:pt x="2268425" y="16099"/>
                </a:lnTo>
                <a:lnTo>
                  <a:pt x="2222926" y="7245"/>
                </a:lnTo>
                <a:lnTo>
                  <a:pt x="2176289" y="1834"/>
                </a:lnTo>
                <a:lnTo>
                  <a:pt x="2128649" y="0"/>
                </a:lnTo>
                <a:close/>
              </a:path>
            </a:pathLst>
          </a:custGeom>
          <a:solidFill>
            <a:srgbClr val="D5D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16270" y="3908008"/>
            <a:ext cx="1613535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84150" marR="5080" indent="-172085">
              <a:lnSpc>
                <a:spcPct val="101200"/>
              </a:lnSpc>
              <a:spcBef>
                <a:spcPts val="60"/>
              </a:spcBef>
            </a:pPr>
            <a:r>
              <a:rPr sz="2800" spc="-10" dirty="0">
                <a:solidFill>
                  <a:srgbClr val="222268"/>
                </a:solidFill>
                <a:latin typeface="Calibri"/>
                <a:cs typeface="Calibri"/>
              </a:rPr>
              <a:t>Supervised 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43683" y="1167784"/>
            <a:ext cx="4656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33CC"/>
                </a:solidFill>
                <a:latin typeface="Calibri"/>
                <a:cs typeface="Calibri"/>
              </a:rPr>
              <a:t>Core</a:t>
            </a:r>
            <a:r>
              <a:rPr sz="2400" spc="-60" dirty="0">
                <a:solidFill>
                  <a:srgbClr val="0033C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33CC"/>
                </a:solidFill>
                <a:latin typeface="Calibri"/>
                <a:cs typeface="Calibri"/>
              </a:rPr>
              <a:t>Components</a:t>
            </a:r>
            <a:r>
              <a:rPr sz="2400" spc="-55" dirty="0">
                <a:solidFill>
                  <a:srgbClr val="0033C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33CC"/>
                </a:solidFill>
                <a:latin typeface="Calibri"/>
                <a:cs typeface="Calibri"/>
              </a:rPr>
              <a:t>of</a:t>
            </a:r>
            <a:r>
              <a:rPr sz="2400" spc="-55" dirty="0">
                <a:solidFill>
                  <a:srgbClr val="0033C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33CC"/>
                </a:solidFill>
                <a:latin typeface="Calibri"/>
                <a:cs typeface="Calibri"/>
              </a:rPr>
              <a:t>Rational</a:t>
            </a:r>
            <a:r>
              <a:rPr sz="2400" spc="-55" dirty="0">
                <a:solidFill>
                  <a:srgbClr val="0033CC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33CC"/>
                </a:solidFill>
                <a:latin typeface="Calibri"/>
                <a:cs typeface="Calibri"/>
              </a:rPr>
              <a:t>Agents: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3475" y="1659393"/>
            <a:ext cx="6915150" cy="3714750"/>
            <a:chOff x="1133475" y="1659393"/>
            <a:chExt cx="6915150" cy="3714750"/>
          </a:xfrm>
        </p:grpSpPr>
        <p:sp>
          <p:nvSpPr>
            <p:cNvPr id="3" name="object 3"/>
            <p:cNvSpPr/>
            <p:nvPr/>
          </p:nvSpPr>
          <p:spPr>
            <a:xfrm>
              <a:off x="1162050" y="1687968"/>
              <a:ext cx="6858000" cy="3657600"/>
            </a:xfrm>
            <a:custGeom>
              <a:avLst/>
              <a:gdLst/>
              <a:ahLst/>
              <a:cxnLst/>
              <a:rect l="l" t="t" r="r" b="b"/>
              <a:pathLst>
                <a:path w="6858000" h="3657600">
                  <a:moveTo>
                    <a:pt x="794906" y="0"/>
                  </a:moveTo>
                  <a:lnTo>
                    <a:pt x="6063094" y="0"/>
                  </a:lnTo>
                  <a:lnTo>
                    <a:pt x="6111517" y="1450"/>
                  </a:lnTo>
                  <a:lnTo>
                    <a:pt x="6159173" y="5747"/>
                  </a:lnTo>
                  <a:lnTo>
                    <a:pt x="6205979" y="12807"/>
                  </a:lnTo>
                  <a:lnTo>
                    <a:pt x="6251851" y="22546"/>
                  </a:lnTo>
                  <a:lnTo>
                    <a:pt x="6296706" y="34882"/>
                  </a:lnTo>
                  <a:lnTo>
                    <a:pt x="6340462" y="49731"/>
                  </a:lnTo>
                  <a:lnTo>
                    <a:pt x="6383034" y="67010"/>
                  </a:lnTo>
                  <a:lnTo>
                    <a:pt x="6424341" y="86637"/>
                  </a:lnTo>
                  <a:lnTo>
                    <a:pt x="6464298" y="108527"/>
                  </a:lnTo>
                  <a:lnTo>
                    <a:pt x="6502822" y="132599"/>
                  </a:lnTo>
                  <a:lnTo>
                    <a:pt x="6539831" y="158768"/>
                  </a:lnTo>
                  <a:lnTo>
                    <a:pt x="6575241" y="186951"/>
                  </a:lnTo>
                  <a:lnTo>
                    <a:pt x="6608969" y="217066"/>
                  </a:lnTo>
                  <a:lnTo>
                    <a:pt x="6640932" y="249030"/>
                  </a:lnTo>
                  <a:lnTo>
                    <a:pt x="6671047" y="282758"/>
                  </a:lnTo>
                  <a:lnTo>
                    <a:pt x="6699231" y="318168"/>
                  </a:lnTo>
                  <a:lnTo>
                    <a:pt x="6725400" y="355177"/>
                  </a:lnTo>
                  <a:lnTo>
                    <a:pt x="6749471" y="393701"/>
                  </a:lnTo>
                  <a:lnTo>
                    <a:pt x="6771362" y="433658"/>
                  </a:lnTo>
                  <a:lnTo>
                    <a:pt x="6790989" y="474965"/>
                  </a:lnTo>
                  <a:lnTo>
                    <a:pt x="6808268" y="517537"/>
                  </a:lnTo>
                  <a:lnTo>
                    <a:pt x="6823117" y="561293"/>
                  </a:lnTo>
                  <a:lnTo>
                    <a:pt x="6835453" y="606148"/>
                  </a:lnTo>
                  <a:lnTo>
                    <a:pt x="6845192" y="652020"/>
                  </a:lnTo>
                  <a:lnTo>
                    <a:pt x="6852252" y="698826"/>
                  </a:lnTo>
                  <a:lnTo>
                    <a:pt x="6856549" y="746482"/>
                  </a:lnTo>
                  <a:lnTo>
                    <a:pt x="6858000" y="794906"/>
                  </a:lnTo>
                  <a:lnTo>
                    <a:pt x="6858000" y="2862694"/>
                  </a:lnTo>
                  <a:lnTo>
                    <a:pt x="6856549" y="2911117"/>
                  </a:lnTo>
                  <a:lnTo>
                    <a:pt x="6852252" y="2958773"/>
                  </a:lnTo>
                  <a:lnTo>
                    <a:pt x="6845192" y="3005579"/>
                  </a:lnTo>
                  <a:lnTo>
                    <a:pt x="6835453" y="3051451"/>
                  </a:lnTo>
                  <a:lnTo>
                    <a:pt x="6823117" y="3096306"/>
                  </a:lnTo>
                  <a:lnTo>
                    <a:pt x="6808268" y="3140062"/>
                  </a:lnTo>
                  <a:lnTo>
                    <a:pt x="6790989" y="3182634"/>
                  </a:lnTo>
                  <a:lnTo>
                    <a:pt x="6771362" y="3223941"/>
                  </a:lnTo>
                  <a:lnTo>
                    <a:pt x="6749471" y="3263898"/>
                  </a:lnTo>
                  <a:lnTo>
                    <a:pt x="6725400" y="3302422"/>
                  </a:lnTo>
                  <a:lnTo>
                    <a:pt x="6699231" y="3339431"/>
                  </a:lnTo>
                  <a:lnTo>
                    <a:pt x="6671047" y="3374841"/>
                  </a:lnTo>
                  <a:lnTo>
                    <a:pt x="6640932" y="3408569"/>
                  </a:lnTo>
                  <a:lnTo>
                    <a:pt x="6608969" y="3440532"/>
                  </a:lnTo>
                  <a:lnTo>
                    <a:pt x="6575241" y="3470647"/>
                  </a:lnTo>
                  <a:lnTo>
                    <a:pt x="6539831" y="3498831"/>
                  </a:lnTo>
                  <a:lnTo>
                    <a:pt x="6502822" y="3525000"/>
                  </a:lnTo>
                  <a:lnTo>
                    <a:pt x="6464298" y="3549071"/>
                  </a:lnTo>
                  <a:lnTo>
                    <a:pt x="6424341" y="3570962"/>
                  </a:lnTo>
                  <a:lnTo>
                    <a:pt x="6383034" y="3590589"/>
                  </a:lnTo>
                  <a:lnTo>
                    <a:pt x="6340462" y="3607868"/>
                  </a:lnTo>
                  <a:lnTo>
                    <a:pt x="6296706" y="3622717"/>
                  </a:lnTo>
                  <a:lnTo>
                    <a:pt x="6251851" y="3635053"/>
                  </a:lnTo>
                  <a:lnTo>
                    <a:pt x="6205979" y="3644792"/>
                  </a:lnTo>
                  <a:lnTo>
                    <a:pt x="6159173" y="3651852"/>
                  </a:lnTo>
                  <a:lnTo>
                    <a:pt x="6111517" y="3656149"/>
                  </a:lnTo>
                  <a:lnTo>
                    <a:pt x="6063094" y="3657600"/>
                  </a:lnTo>
                  <a:lnTo>
                    <a:pt x="794906" y="3657600"/>
                  </a:lnTo>
                  <a:lnTo>
                    <a:pt x="746482" y="3656149"/>
                  </a:lnTo>
                  <a:lnTo>
                    <a:pt x="698826" y="3651852"/>
                  </a:lnTo>
                  <a:lnTo>
                    <a:pt x="652020" y="3644792"/>
                  </a:lnTo>
                  <a:lnTo>
                    <a:pt x="606148" y="3635053"/>
                  </a:lnTo>
                  <a:lnTo>
                    <a:pt x="561293" y="3622717"/>
                  </a:lnTo>
                  <a:lnTo>
                    <a:pt x="517537" y="3607868"/>
                  </a:lnTo>
                  <a:lnTo>
                    <a:pt x="474965" y="3590589"/>
                  </a:lnTo>
                  <a:lnTo>
                    <a:pt x="433658" y="3570962"/>
                  </a:lnTo>
                  <a:lnTo>
                    <a:pt x="393701" y="3549071"/>
                  </a:lnTo>
                  <a:lnTo>
                    <a:pt x="355177" y="3525000"/>
                  </a:lnTo>
                  <a:lnTo>
                    <a:pt x="318168" y="3498831"/>
                  </a:lnTo>
                  <a:lnTo>
                    <a:pt x="282758" y="3470647"/>
                  </a:lnTo>
                  <a:lnTo>
                    <a:pt x="249030" y="3440532"/>
                  </a:lnTo>
                  <a:lnTo>
                    <a:pt x="217066" y="3408569"/>
                  </a:lnTo>
                  <a:lnTo>
                    <a:pt x="186951" y="3374841"/>
                  </a:lnTo>
                  <a:lnTo>
                    <a:pt x="158768" y="3339431"/>
                  </a:lnTo>
                  <a:lnTo>
                    <a:pt x="132599" y="3302422"/>
                  </a:lnTo>
                  <a:lnTo>
                    <a:pt x="108527" y="3263898"/>
                  </a:lnTo>
                  <a:lnTo>
                    <a:pt x="86637" y="3223941"/>
                  </a:lnTo>
                  <a:lnTo>
                    <a:pt x="67010" y="3182634"/>
                  </a:lnTo>
                  <a:lnTo>
                    <a:pt x="49731" y="3140062"/>
                  </a:lnTo>
                  <a:lnTo>
                    <a:pt x="34882" y="3096306"/>
                  </a:lnTo>
                  <a:lnTo>
                    <a:pt x="22546" y="3051451"/>
                  </a:lnTo>
                  <a:lnTo>
                    <a:pt x="12807" y="3005579"/>
                  </a:lnTo>
                  <a:lnTo>
                    <a:pt x="5747" y="2958773"/>
                  </a:lnTo>
                  <a:lnTo>
                    <a:pt x="1450" y="2911117"/>
                  </a:lnTo>
                  <a:lnTo>
                    <a:pt x="0" y="2862694"/>
                  </a:lnTo>
                  <a:lnTo>
                    <a:pt x="0" y="794906"/>
                  </a:lnTo>
                  <a:lnTo>
                    <a:pt x="1450" y="746482"/>
                  </a:lnTo>
                  <a:lnTo>
                    <a:pt x="5747" y="698826"/>
                  </a:lnTo>
                  <a:lnTo>
                    <a:pt x="12807" y="652020"/>
                  </a:lnTo>
                  <a:lnTo>
                    <a:pt x="22546" y="606148"/>
                  </a:lnTo>
                  <a:lnTo>
                    <a:pt x="34882" y="561293"/>
                  </a:lnTo>
                  <a:lnTo>
                    <a:pt x="49731" y="517537"/>
                  </a:lnTo>
                  <a:lnTo>
                    <a:pt x="67010" y="474965"/>
                  </a:lnTo>
                  <a:lnTo>
                    <a:pt x="86637" y="433658"/>
                  </a:lnTo>
                  <a:lnTo>
                    <a:pt x="108527" y="393701"/>
                  </a:lnTo>
                  <a:lnTo>
                    <a:pt x="132599" y="355177"/>
                  </a:lnTo>
                  <a:lnTo>
                    <a:pt x="158768" y="318168"/>
                  </a:lnTo>
                  <a:lnTo>
                    <a:pt x="186951" y="282758"/>
                  </a:lnTo>
                  <a:lnTo>
                    <a:pt x="217066" y="249030"/>
                  </a:lnTo>
                  <a:lnTo>
                    <a:pt x="249030" y="217066"/>
                  </a:lnTo>
                  <a:lnTo>
                    <a:pt x="282758" y="186951"/>
                  </a:lnTo>
                  <a:lnTo>
                    <a:pt x="318168" y="158768"/>
                  </a:lnTo>
                  <a:lnTo>
                    <a:pt x="355177" y="132599"/>
                  </a:lnTo>
                  <a:lnTo>
                    <a:pt x="393701" y="108527"/>
                  </a:lnTo>
                  <a:lnTo>
                    <a:pt x="433658" y="86637"/>
                  </a:lnTo>
                  <a:lnTo>
                    <a:pt x="474965" y="67010"/>
                  </a:lnTo>
                  <a:lnTo>
                    <a:pt x="517537" y="49731"/>
                  </a:lnTo>
                  <a:lnTo>
                    <a:pt x="561293" y="34882"/>
                  </a:lnTo>
                  <a:lnTo>
                    <a:pt x="606148" y="22546"/>
                  </a:lnTo>
                  <a:lnTo>
                    <a:pt x="652020" y="12807"/>
                  </a:lnTo>
                  <a:lnTo>
                    <a:pt x="698826" y="5747"/>
                  </a:lnTo>
                  <a:lnTo>
                    <a:pt x="746482" y="1450"/>
                  </a:lnTo>
                  <a:lnTo>
                    <a:pt x="794906" y="0"/>
                  </a:lnTo>
                  <a:close/>
                </a:path>
              </a:pathLst>
            </a:custGeom>
            <a:ln w="57150">
              <a:solidFill>
                <a:srgbClr val="79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66850" y="2019486"/>
              <a:ext cx="2738755" cy="1219200"/>
            </a:xfrm>
            <a:custGeom>
              <a:avLst/>
              <a:gdLst/>
              <a:ahLst/>
              <a:cxnLst/>
              <a:rect l="l" t="t" r="r" b="b"/>
              <a:pathLst>
                <a:path w="2738754" h="1219200">
                  <a:moveTo>
                    <a:pt x="2128649" y="0"/>
                  </a:moveTo>
                  <a:lnTo>
                    <a:pt x="609600" y="0"/>
                  </a:lnTo>
                  <a:lnTo>
                    <a:pt x="561960" y="1834"/>
                  </a:lnTo>
                  <a:lnTo>
                    <a:pt x="515322" y="7245"/>
                  </a:lnTo>
                  <a:lnTo>
                    <a:pt x="469824" y="16100"/>
                  </a:lnTo>
                  <a:lnTo>
                    <a:pt x="425599" y="28260"/>
                  </a:lnTo>
                  <a:lnTo>
                    <a:pt x="382783" y="43592"/>
                  </a:lnTo>
                  <a:lnTo>
                    <a:pt x="341513" y="61960"/>
                  </a:lnTo>
                  <a:lnTo>
                    <a:pt x="301923" y="83228"/>
                  </a:lnTo>
                  <a:lnTo>
                    <a:pt x="264148" y="107260"/>
                  </a:lnTo>
                  <a:lnTo>
                    <a:pt x="228326" y="133922"/>
                  </a:lnTo>
                  <a:lnTo>
                    <a:pt x="194590" y="163077"/>
                  </a:lnTo>
                  <a:lnTo>
                    <a:pt x="163077" y="194590"/>
                  </a:lnTo>
                  <a:lnTo>
                    <a:pt x="133922" y="228326"/>
                  </a:lnTo>
                  <a:lnTo>
                    <a:pt x="107260" y="264149"/>
                  </a:lnTo>
                  <a:lnTo>
                    <a:pt x="83228" y="301923"/>
                  </a:lnTo>
                  <a:lnTo>
                    <a:pt x="61960" y="341513"/>
                  </a:lnTo>
                  <a:lnTo>
                    <a:pt x="43592" y="382784"/>
                  </a:lnTo>
                  <a:lnTo>
                    <a:pt x="28260" y="425599"/>
                  </a:lnTo>
                  <a:lnTo>
                    <a:pt x="16099" y="469824"/>
                  </a:lnTo>
                  <a:lnTo>
                    <a:pt x="7245" y="515323"/>
                  </a:lnTo>
                  <a:lnTo>
                    <a:pt x="1834" y="561960"/>
                  </a:lnTo>
                  <a:lnTo>
                    <a:pt x="0" y="609600"/>
                  </a:lnTo>
                  <a:lnTo>
                    <a:pt x="1834" y="657239"/>
                  </a:lnTo>
                  <a:lnTo>
                    <a:pt x="7245" y="703877"/>
                  </a:lnTo>
                  <a:lnTo>
                    <a:pt x="16099" y="749375"/>
                  </a:lnTo>
                  <a:lnTo>
                    <a:pt x="28260" y="793600"/>
                  </a:lnTo>
                  <a:lnTo>
                    <a:pt x="43592" y="836416"/>
                  </a:lnTo>
                  <a:lnTo>
                    <a:pt x="61960" y="877686"/>
                  </a:lnTo>
                  <a:lnTo>
                    <a:pt x="83228" y="917276"/>
                  </a:lnTo>
                  <a:lnTo>
                    <a:pt x="107260" y="955051"/>
                  </a:lnTo>
                  <a:lnTo>
                    <a:pt x="133922" y="990873"/>
                  </a:lnTo>
                  <a:lnTo>
                    <a:pt x="163077" y="1024609"/>
                  </a:lnTo>
                  <a:lnTo>
                    <a:pt x="194590" y="1056122"/>
                  </a:lnTo>
                  <a:lnTo>
                    <a:pt x="228326" y="1085277"/>
                  </a:lnTo>
                  <a:lnTo>
                    <a:pt x="264148" y="1111939"/>
                  </a:lnTo>
                  <a:lnTo>
                    <a:pt x="301923" y="1135971"/>
                  </a:lnTo>
                  <a:lnTo>
                    <a:pt x="341513" y="1157239"/>
                  </a:lnTo>
                  <a:lnTo>
                    <a:pt x="382783" y="1175607"/>
                  </a:lnTo>
                  <a:lnTo>
                    <a:pt x="425599" y="1190939"/>
                  </a:lnTo>
                  <a:lnTo>
                    <a:pt x="469824" y="1203100"/>
                  </a:lnTo>
                  <a:lnTo>
                    <a:pt x="515322" y="1211954"/>
                  </a:lnTo>
                  <a:lnTo>
                    <a:pt x="561960" y="1217365"/>
                  </a:lnTo>
                  <a:lnTo>
                    <a:pt x="609600" y="1219200"/>
                  </a:lnTo>
                  <a:lnTo>
                    <a:pt x="2128649" y="1219200"/>
                  </a:lnTo>
                  <a:lnTo>
                    <a:pt x="2176289" y="1217365"/>
                  </a:lnTo>
                  <a:lnTo>
                    <a:pt x="2222926" y="1211954"/>
                  </a:lnTo>
                  <a:lnTo>
                    <a:pt x="2268425" y="1203100"/>
                  </a:lnTo>
                  <a:lnTo>
                    <a:pt x="2312650" y="1190939"/>
                  </a:lnTo>
                  <a:lnTo>
                    <a:pt x="2355465" y="1175607"/>
                  </a:lnTo>
                  <a:lnTo>
                    <a:pt x="2396736" y="1157239"/>
                  </a:lnTo>
                  <a:lnTo>
                    <a:pt x="2436326" y="1135971"/>
                  </a:lnTo>
                  <a:lnTo>
                    <a:pt x="2474100" y="1111939"/>
                  </a:lnTo>
                  <a:lnTo>
                    <a:pt x="2509923" y="1085277"/>
                  </a:lnTo>
                  <a:lnTo>
                    <a:pt x="2543659" y="1056122"/>
                  </a:lnTo>
                  <a:lnTo>
                    <a:pt x="2575172" y="1024609"/>
                  </a:lnTo>
                  <a:lnTo>
                    <a:pt x="2604327" y="990873"/>
                  </a:lnTo>
                  <a:lnTo>
                    <a:pt x="2630988" y="955051"/>
                  </a:lnTo>
                  <a:lnTo>
                    <a:pt x="2655021" y="917276"/>
                  </a:lnTo>
                  <a:lnTo>
                    <a:pt x="2676289" y="877686"/>
                  </a:lnTo>
                  <a:lnTo>
                    <a:pt x="2694656" y="836416"/>
                  </a:lnTo>
                  <a:lnTo>
                    <a:pt x="2709988" y="793600"/>
                  </a:lnTo>
                  <a:lnTo>
                    <a:pt x="2722149" y="749375"/>
                  </a:lnTo>
                  <a:lnTo>
                    <a:pt x="2731003" y="703877"/>
                  </a:lnTo>
                  <a:lnTo>
                    <a:pt x="2736415" y="657239"/>
                  </a:lnTo>
                  <a:lnTo>
                    <a:pt x="2738249" y="609600"/>
                  </a:lnTo>
                  <a:lnTo>
                    <a:pt x="2736415" y="561960"/>
                  </a:lnTo>
                  <a:lnTo>
                    <a:pt x="2731003" y="515323"/>
                  </a:lnTo>
                  <a:lnTo>
                    <a:pt x="2722149" y="469824"/>
                  </a:lnTo>
                  <a:lnTo>
                    <a:pt x="2709988" y="425599"/>
                  </a:lnTo>
                  <a:lnTo>
                    <a:pt x="2694656" y="382784"/>
                  </a:lnTo>
                  <a:lnTo>
                    <a:pt x="2676289" y="341513"/>
                  </a:lnTo>
                  <a:lnTo>
                    <a:pt x="2655021" y="301923"/>
                  </a:lnTo>
                  <a:lnTo>
                    <a:pt x="2630988" y="264149"/>
                  </a:lnTo>
                  <a:lnTo>
                    <a:pt x="2604327" y="228326"/>
                  </a:lnTo>
                  <a:lnTo>
                    <a:pt x="2575172" y="194590"/>
                  </a:lnTo>
                  <a:lnTo>
                    <a:pt x="2543659" y="163077"/>
                  </a:lnTo>
                  <a:lnTo>
                    <a:pt x="2509923" y="133922"/>
                  </a:lnTo>
                  <a:lnTo>
                    <a:pt x="2474100" y="107260"/>
                  </a:lnTo>
                  <a:lnTo>
                    <a:pt x="2436326" y="83228"/>
                  </a:lnTo>
                  <a:lnTo>
                    <a:pt x="2396736" y="61960"/>
                  </a:lnTo>
                  <a:lnTo>
                    <a:pt x="2355465" y="43592"/>
                  </a:lnTo>
                  <a:lnTo>
                    <a:pt x="2312650" y="28260"/>
                  </a:lnTo>
                  <a:lnTo>
                    <a:pt x="2268425" y="16100"/>
                  </a:lnTo>
                  <a:lnTo>
                    <a:pt x="2222926" y="7245"/>
                  </a:lnTo>
                  <a:lnTo>
                    <a:pt x="2176289" y="1834"/>
                  </a:lnTo>
                  <a:lnTo>
                    <a:pt x="2128649" y="0"/>
                  </a:lnTo>
                  <a:close/>
                </a:path>
              </a:pathLst>
            </a:custGeom>
            <a:solidFill>
              <a:srgbClr val="FF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39096" y="112888"/>
            <a:ext cx="31153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210" dirty="0"/>
              <a:t> </a:t>
            </a:r>
            <a:r>
              <a:rPr spc="-45" dirty="0"/>
              <a:t>Topics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78489" y="2132646"/>
            <a:ext cx="1315720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4925" marR="5080" indent="-22225">
              <a:lnSpc>
                <a:spcPct val="101200"/>
              </a:lnSpc>
              <a:spcBef>
                <a:spcPts val="60"/>
              </a:spcBef>
            </a:pP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Search</a:t>
            </a:r>
            <a:r>
              <a:rPr sz="2800" spc="-8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C00000"/>
                </a:solidFill>
                <a:latin typeface="Calibri"/>
                <a:cs typeface="Calibri"/>
              </a:rPr>
              <a:t>&amp; 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Planning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72050" y="2019486"/>
            <a:ext cx="2738755" cy="1219200"/>
          </a:xfrm>
          <a:custGeom>
            <a:avLst/>
            <a:gdLst/>
            <a:ahLst/>
            <a:cxnLst/>
            <a:rect l="l" t="t" r="r" b="b"/>
            <a:pathLst>
              <a:path w="2738754" h="1219200">
                <a:moveTo>
                  <a:pt x="2128649" y="0"/>
                </a:moveTo>
                <a:lnTo>
                  <a:pt x="609600" y="0"/>
                </a:lnTo>
                <a:lnTo>
                  <a:pt x="561960" y="1834"/>
                </a:lnTo>
                <a:lnTo>
                  <a:pt x="515322" y="7245"/>
                </a:lnTo>
                <a:lnTo>
                  <a:pt x="469824" y="16100"/>
                </a:lnTo>
                <a:lnTo>
                  <a:pt x="425599" y="28260"/>
                </a:lnTo>
                <a:lnTo>
                  <a:pt x="382783" y="43592"/>
                </a:lnTo>
                <a:lnTo>
                  <a:pt x="341513" y="61960"/>
                </a:lnTo>
                <a:lnTo>
                  <a:pt x="301923" y="83228"/>
                </a:lnTo>
                <a:lnTo>
                  <a:pt x="264148" y="107260"/>
                </a:lnTo>
                <a:lnTo>
                  <a:pt x="228326" y="133922"/>
                </a:lnTo>
                <a:lnTo>
                  <a:pt x="194590" y="163077"/>
                </a:lnTo>
                <a:lnTo>
                  <a:pt x="163077" y="194590"/>
                </a:lnTo>
                <a:lnTo>
                  <a:pt x="133922" y="228326"/>
                </a:lnTo>
                <a:lnTo>
                  <a:pt x="107260" y="264149"/>
                </a:lnTo>
                <a:lnTo>
                  <a:pt x="83228" y="301923"/>
                </a:lnTo>
                <a:lnTo>
                  <a:pt x="61960" y="341513"/>
                </a:lnTo>
                <a:lnTo>
                  <a:pt x="43592" y="382784"/>
                </a:lnTo>
                <a:lnTo>
                  <a:pt x="28260" y="425599"/>
                </a:lnTo>
                <a:lnTo>
                  <a:pt x="16099" y="469824"/>
                </a:lnTo>
                <a:lnTo>
                  <a:pt x="7245" y="515323"/>
                </a:lnTo>
                <a:lnTo>
                  <a:pt x="1834" y="561960"/>
                </a:lnTo>
                <a:lnTo>
                  <a:pt x="0" y="609600"/>
                </a:lnTo>
                <a:lnTo>
                  <a:pt x="1834" y="657239"/>
                </a:lnTo>
                <a:lnTo>
                  <a:pt x="7245" y="703877"/>
                </a:lnTo>
                <a:lnTo>
                  <a:pt x="16099" y="749375"/>
                </a:lnTo>
                <a:lnTo>
                  <a:pt x="28260" y="793600"/>
                </a:lnTo>
                <a:lnTo>
                  <a:pt x="43592" y="836416"/>
                </a:lnTo>
                <a:lnTo>
                  <a:pt x="61960" y="877686"/>
                </a:lnTo>
                <a:lnTo>
                  <a:pt x="83228" y="917276"/>
                </a:lnTo>
                <a:lnTo>
                  <a:pt x="107260" y="955051"/>
                </a:lnTo>
                <a:lnTo>
                  <a:pt x="133922" y="990873"/>
                </a:lnTo>
                <a:lnTo>
                  <a:pt x="163077" y="1024609"/>
                </a:lnTo>
                <a:lnTo>
                  <a:pt x="194590" y="1056122"/>
                </a:lnTo>
                <a:lnTo>
                  <a:pt x="228326" y="1085277"/>
                </a:lnTo>
                <a:lnTo>
                  <a:pt x="264148" y="1111939"/>
                </a:lnTo>
                <a:lnTo>
                  <a:pt x="301923" y="1135971"/>
                </a:lnTo>
                <a:lnTo>
                  <a:pt x="341513" y="1157239"/>
                </a:lnTo>
                <a:lnTo>
                  <a:pt x="382783" y="1175607"/>
                </a:lnTo>
                <a:lnTo>
                  <a:pt x="425599" y="1190939"/>
                </a:lnTo>
                <a:lnTo>
                  <a:pt x="469824" y="1203100"/>
                </a:lnTo>
                <a:lnTo>
                  <a:pt x="515322" y="1211954"/>
                </a:lnTo>
                <a:lnTo>
                  <a:pt x="561960" y="1217365"/>
                </a:lnTo>
                <a:lnTo>
                  <a:pt x="609600" y="1219200"/>
                </a:lnTo>
                <a:lnTo>
                  <a:pt x="2128649" y="1219200"/>
                </a:lnTo>
                <a:lnTo>
                  <a:pt x="2176289" y="1217365"/>
                </a:lnTo>
                <a:lnTo>
                  <a:pt x="2222926" y="1211954"/>
                </a:lnTo>
                <a:lnTo>
                  <a:pt x="2268425" y="1203100"/>
                </a:lnTo>
                <a:lnTo>
                  <a:pt x="2312650" y="1190939"/>
                </a:lnTo>
                <a:lnTo>
                  <a:pt x="2355465" y="1175607"/>
                </a:lnTo>
                <a:lnTo>
                  <a:pt x="2396736" y="1157239"/>
                </a:lnTo>
                <a:lnTo>
                  <a:pt x="2436326" y="1135971"/>
                </a:lnTo>
                <a:lnTo>
                  <a:pt x="2474100" y="1111939"/>
                </a:lnTo>
                <a:lnTo>
                  <a:pt x="2509923" y="1085277"/>
                </a:lnTo>
                <a:lnTo>
                  <a:pt x="2543659" y="1056122"/>
                </a:lnTo>
                <a:lnTo>
                  <a:pt x="2575172" y="1024609"/>
                </a:lnTo>
                <a:lnTo>
                  <a:pt x="2604327" y="990873"/>
                </a:lnTo>
                <a:lnTo>
                  <a:pt x="2630988" y="955051"/>
                </a:lnTo>
                <a:lnTo>
                  <a:pt x="2655021" y="917276"/>
                </a:lnTo>
                <a:lnTo>
                  <a:pt x="2676289" y="877686"/>
                </a:lnTo>
                <a:lnTo>
                  <a:pt x="2694656" y="836416"/>
                </a:lnTo>
                <a:lnTo>
                  <a:pt x="2709988" y="793600"/>
                </a:lnTo>
                <a:lnTo>
                  <a:pt x="2722149" y="749375"/>
                </a:lnTo>
                <a:lnTo>
                  <a:pt x="2731003" y="703877"/>
                </a:lnTo>
                <a:lnTo>
                  <a:pt x="2736415" y="657239"/>
                </a:lnTo>
                <a:lnTo>
                  <a:pt x="2738249" y="609600"/>
                </a:lnTo>
                <a:lnTo>
                  <a:pt x="2736415" y="561960"/>
                </a:lnTo>
                <a:lnTo>
                  <a:pt x="2731003" y="515323"/>
                </a:lnTo>
                <a:lnTo>
                  <a:pt x="2722149" y="469824"/>
                </a:lnTo>
                <a:lnTo>
                  <a:pt x="2709988" y="425599"/>
                </a:lnTo>
                <a:lnTo>
                  <a:pt x="2694656" y="382784"/>
                </a:lnTo>
                <a:lnTo>
                  <a:pt x="2676289" y="341513"/>
                </a:lnTo>
                <a:lnTo>
                  <a:pt x="2655021" y="301923"/>
                </a:lnTo>
                <a:lnTo>
                  <a:pt x="2630988" y="264149"/>
                </a:lnTo>
                <a:lnTo>
                  <a:pt x="2604327" y="228326"/>
                </a:lnTo>
                <a:lnTo>
                  <a:pt x="2575172" y="194590"/>
                </a:lnTo>
                <a:lnTo>
                  <a:pt x="2543659" y="163077"/>
                </a:lnTo>
                <a:lnTo>
                  <a:pt x="2509923" y="133922"/>
                </a:lnTo>
                <a:lnTo>
                  <a:pt x="2474100" y="107260"/>
                </a:lnTo>
                <a:lnTo>
                  <a:pt x="2436326" y="83228"/>
                </a:lnTo>
                <a:lnTo>
                  <a:pt x="2396736" y="61960"/>
                </a:lnTo>
                <a:lnTo>
                  <a:pt x="2355465" y="43592"/>
                </a:lnTo>
                <a:lnTo>
                  <a:pt x="2312650" y="28260"/>
                </a:lnTo>
                <a:lnTo>
                  <a:pt x="2268425" y="16100"/>
                </a:lnTo>
                <a:lnTo>
                  <a:pt x="2222926" y="7245"/>
                </a:lnTo>
                <a:lnTo>
                  <a:pt x="2176289" y="1834"/>
                </a:lnTo>
                <a:lnTo>
                  <a:pt x="2128649" y="0"/>
                </a:lnTo>
                <a:close/>
              </a:path>
            </a:pathLst>
          </a:custGeom>
          <a:solidFill>
            <a:srgbClr val="D5D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64279" y="2132646"/>
            <a:ext cx="2153920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454659" marR="5080" indent="-442595">
              <a:lnSpc>
                <a:spcPct val="101200"/>
              </a:lnSpc>
              <a:spcBef>
                <a:spcPts val="60"/>
              </a:spcBef>
            </a:pPr>
            <a:r>
              <a:rPr sz="2800" spc="-25" dirty="0">
                <a:solidFill>
                  <a:srgbClr val="222268"/>
                </a:solidFill>
                <a:latin typeface="Calibri"/>
                <a:cs typeface="Calibri"/>
              </a:rPr>
              <a:t>Reinforcement </a:t>
            </a:r>
            <a:r>
              <a:rPr sz="2800" spc="-10" dirty="0">
                <a:solidFill>
                  <a:srgbClr val="222268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66850" y="3821568"/>
            <a:ext cx="2738755" cy="1219200"/>
          </a:xfrm>
          <a:custGeom>
            <a:avLst/>
            <a:gdLst/>
            <a:ahLst/>
            <a:cxnLst/>
            <a:rect l="l" t="t" r="r" b="b"/>
            <a:pathLst>
              <a:path w="2738754" h="1219200">
                <a:moveTo>
                  <a:pt x="2128649" y="0"/>
                </a:moveTo>
                <a:lnTo>
                  <a:pt x="609600" y="0"/>
                </a:lnTo>
                <a:lnTo>
                  <a:pt x="561960" y="1834"/>
                </a:lnTo>
                <a:lnTo>
                  <a:pt x="515322" y="7245"/>
                </a:lnTo>
                <a:lnTo>
                  <a:pt x="469824" y="16099"/>
                </a:lnTo>
                <a:lnTo>
                  <a:pt x="425599" y="28260"/>
                </a:lnTo>
                <a:lnTo>
                  <a:pt x="382783" y="43592"/>
                </a:lnTo>
                <a:lnTo>
                  <a:pt x="341513" y="61960"/>
                </a:lnTo>
                <a:lnTo>
                  <a:pt x="301923" y="83228"/>
                </a:lnTo>
                <a:lnTo>
                  <a:pt x="264148" y="107260"/>
                </a:lnTo>
                <a:lnTo>
                  <a:pt x="228326" y="133922"/>
                </a:lnTo>
                <a:lnTo>
                  <a:pt x="194590" y="163077"/>
                </a:lnTo>
                <a:lnTo>
                  <a:pt x="163077" y="194590"/>
                </a:lnTo>
                <a:lnTo>
                  <a:pt x="133922" y="228326"/>
                </a:lnTo>
                <a:lnTo>
                  <a:pt x="107260" y="264148"/>
                </a:lnTo>
                <a:lnTo>
                  <a:pt x="83228" y="301923"/>
                </a:lnTo>
                <a:lnTo>
                  <a:pt x="61960" y="341513"/>
                </a:lnTo>
                <a:lnTo>
                  <a:pt x="43592" y="382783"/>
                </a:lnTo>
                <a:lnTo>
                  <a:pt x="28260" y="425599"/>
                </a:lnTo>
                <a:lnTo>
                  <a:pt x="16099" y="469824"/>
                </a:lnTo>
                <a:lnTo>
                  <a:pt x="7245" y="515322"/>
                </a:lnTo>
                <a:lnTo>
                  <a:pt x="1834" y="561960"/>
                </a:lnTo>
                <a:lnTo>
                  <a:pt x="0" y="609600"/>
                </a:lnTo>
                <a:lnTo>
                  <a:pt x="1834" y="657239"/>
                </a:lnTo>
                <a:lnTo>
                  <a:pt x="7245" y="703876"/>
                </a:lnTo>
                <a:lnTo>
                  <a:pt x="16099" y="749375"/>
                </a:lnTo>
                <a:lnTo>
                  <a:pt x="28260" y="793600"/>
                </a:lnTo>
                <a:lnTo>
                  <a:pt x="43592" y="836415"/>
                </a:lnTo>
                <a:lnTo>
                  <a:pt x="61960" y="877686"/>
                </a:lnTo>
                <a:lnTo>
                  <a:pt x="83228" y="917276"/>
                </a:lnTo>
                <a:lnTo>
                  <a:pt x="107260" y="955050"/>
                </a:lnTo>
                <a:lnTo>
                  <a:pt x="133922" y="990873"/>
                </a:lnTo>
                <a:lnTo>
                  <a:pt x="163077" y="1024609"/>
                </a:lnTo>
                <a:lnTo>
                  <a:pt x="194590" y="1056122"/>
                </a:lnTo>
                <a:lnTo>
                  <a:pt x="228326" y="1085277"/>
                </a:lnTo>
                <a:lnTo>
                  <a:pt x="264148" y="1111939"/>
                </a:lnTo>
                <a:lnTo>
                  <a:pt x="301923" y="1135971"/>
                </a:lnTo>
                <a:lnTo>
                  <a:pt x="341513" y="1157239"/>
                </a:lnTo>
                <a:lnTo>
                  <a:pt x="382783" y="1175607"/>
                </a:lnTo>
                <a:lnTo>
                  <a:pt x="425599" y="1190939"/>
                </a:lnTo>
                <a:lnTo>
                  <a:pt x="469824" y="1203099"/>
                </a:lnTo>
                <a:lnTo>
                  <a:pt x="515322" y="1211954"/>
                </a:lnTo>
                <a:lnTo>
                  <a:pt x="561960" y="1217365"/>
                </a:lnTo>
                <a:lnTo>
                  <a:pt x="609600" y="1219200"/>
                </a:lnTo>
                <a:lnTo>
                  <a:pt x="2128649" y="1219200"/>
                </a:lnTo>
                <a:lnTo>
                  <a:pt x="2176289" y="1217365"/>
                </a:lnTo>
                <a:lnTo>
                  <a:pt x="2222926" y="1211954"/>
                </a:lnTo>
                <a:lnTo>
                  <a:pt x="2268425" y="1203099"/>
                </a:lnTo>
                <a:lnTo>
                  <a:pt x="2312650" y="1190939"/>
                </a:lnTo>
                <a:lnTo>
                  <a:pt x="2355465" y="1175607"/>
                </a:lnTo>
                <a:lnTo>
                  <a:pt x="2396736" y="1157239"/>
                </a:lnTo>
                <a:lnTo>
                  <a:pt x="2436326" y="1135971"/>
                </a:lnTo>
                <a:lnTo>
                  <a:pt x="2474100" y="1111939"/>
                </a:lnTo>
                <a:lnTo>
                  <a:pt x="2509923" y="1085277"/>
                </a:lnTo>
                <a:lnTo>
                  <a:pt x="2543659" y="1056122"/>
                </a:lnTo>
                <a:lnTo>
                  <a:pt x="2575172" y="1024609"/>
                </a:lnTo>
                <a:lnTo>
                  <a:pt x="2604327" y="990873"/>
                </a:lnTo>
                <a:lnTo>
                  <a:pt x="2630988" y="955050"/>
                </a:lnTo>
                <a:lnTo>
                  <a:pt x="2655021" y="917276"/>
                </a:lnTo>
                <a:lnTo>
                  <a:pt x="2676289" y="877686"/>
                </a:lnTo>
                <a:lnTo>
                  <a:pt x="2694656" y="836415"/>
                </a:lnTo>
                <a:lnTo>
                  <a:pt x="2709988" y="793600"/>
                </a:lnTo>
                <a:lnTo>
                  <a:pt x="2722149" y="749375"/>
                </a:lnTo>
                <a:lnTo>
                  <a:pt x="2731003" y="703876"/>
                </a:lnTo>
                <a:lnTo>
                  <a:pt x="2736415" y="657239"/>
                </a:lnTo>
                <a:lnTo>
                  <a:pt x="2738249" y="609600"/>
                </a:lnTo>
                <a:lnTo>
                  <a:pt x="2736415" y="561960"/>
                </a:lnTo>
                <a:lnTo>
                  <a:pt x="2731003" y="515322"/>
                </a:lnTo>
                <a:lnTo>
                  <a:pt x="2722149" y="469824"/>
                </a:lnTo>
                <a:lnTo>
                  <a:pt x="2709988" y="425599"/>
                </a:lnTo>
                <a:lnTo>
                  <a:pt x="2694656" y="382783"/>
                </a:lnTo>
                <a:lnTo>
                  <a:pt x="2676289" y="341513"/>
                </a:lnTo>
                <a:lnTo>
                  <a:pt x="2655021" y="301923"/>
                </a:lnTo>
                <a:lnTo>
                  <a:pt x="2630988" y="264148"/>
                </a:lnTo>
                <a:lnTo>
                  <a:pt x="2604327" y="228326"/>
                </a:lnTo>
                <a:lnTo>
                  <a:pt x="2575172" y="194590"/>
                </a:lnTo>
                <a:lnTo>
                  <a:pt x="2543659" y="163077"/>
                </a:lnTo>
                <a:lnTo>
                  <a:pt x="2509923" y="133922"/>
                </a:lnTo>
                <a:lnTo>
                  <a:pt x="2474100" y="107260"/>
                </a:lnTo>
                <a:lnTo>
                  <a:pt x="2436326" y="83228"/>
                </a:lnTo>
                <a:lnTo>
                  <a:pt x="2396736" y="61960"/>
                </a:lnTo>
                <a:lnTo>
                  <a:pt x="2355465" y="43592"/>
                </a:lnTo>
                <a:lnTo>
                  <a:pt x="2312650" y="28260"/>
                </a:lnTo>
                <a:lnTo>
                  <a:pt x="2268425" y="16099"/>
                </a:lnTo>
                <a:lnTo>
                  <a:pt x="2222926" y="7245"/>
                </a:lnTo>
                <a:lnTo>
                  <a:pt x="2176289" y="1834"/>
                </a:lnTo>
                <a:lnTo>
                  <a:pt x="2128649" y="0"/>
                </a:lnTo>
                <a:close/>
              </a:path>
            </a:pathLst>
          </a:custGeom>
          <a:solidFill>
            <a:srgbClr val="D5D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82618" y="3934726"/>
            <a:ext cx="1906905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72415" marR="5080" indent="-260350">
              <a:lnSpc>
                <a:spcPct val="101200"/>
              </a:lnSpc>
              <a:spcBef>
                <a:spcPts val="60"/>
              </a:spcBef>
            </a:pPr>
            <a:r>
              <a:rPr sz="2800" dirty="0">
                <a:solidFill>
                  <a:srgbClr val="222268"/>
                </a:solidFill>
                <a:latin typeface="Calibri"/>
                <a:cs typeface="Calibri"/>
              </a:rPr>
              <a:t>Probability</a:t>
            </a:r>
            <a:r>
              <a:rPr sz="2800" spc="-120" dirty="0">
                <a:solidFill>
                  <a:srgbClr val="222268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222268"/>
                </a:solidFill>
                <a:latin typeface="Calibri"/>
                <a:cs typeface="Calibri"/>
              </a:rPr>
              <a:t>&amp; </a:t>
            </a:r>
            <a:r>
              <a:rPr sz="2800" spc="-10" dirty="0">
                <a:solidFill>
                  <a:srgbClr val="222268"/>
                </a:solidFill>
                <a:latin typeface="Calibri"/>
                <a:cs typeface="Calibri"/>
              </a:rPr>
              <a:t>Inference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72050" y="3794848"/>
            <a:ext cx="2738755" cy="1219200"/>
          </a:xfrm>
          <a:custGeom>
            <a:avLst/>
            <a:gdLst/>
            <a:ahLst/>
            <a:cxnLst/>
            <a:rect l="l" t="t" r="r" b="b"/>
            <a:pathLst>
              <a:path w="2738754" h="1219200">
                <a:moveTo>
                  <a:pt x="2128649" y="0"/>
                </a:moveTo>
                <a:lnTo>
                  <a:pt x="609600" y="0"/>
                </a:lnTo>
                <a:lnTo>
                  <a:pt x="561960" y="1834"/>
                </a:lnTo>
                <a:lnTo>
                  <a:pt x="515322" y="7245"/>
                </a:lnTo>
                <a:lnTo>
                  <a:pt x="469824" y="16099"/>
                </a:lnTo>
                <a:lnTo>
                  <a:pt x="425599" y="28260"/>
                </a:lnTo>
                <a:lnTo>
                  <a:pt x="382783" y="43592"/>
                </a:lnTo>
                <a:lnTo>
                  <a:pt x="341513" y="61960"/>
                </a:lnTo>
                <a:lnTo>
                  <a:pt x="301923" y="83228"/>
                </a:lnTo>
                <a:lnTo>
                  <a:pt x="264148" y="107260"/>
                </a:lnTo>
                <a:lnTo>
                  <a:pt x="228326" y="133922"/>
                </a:lnTo>
                <a:lnTo>
                  <a:pt x="194590" y="163077"/>
                </a:lnTo>
                <a:lnTo>
                  <a:pt x="163077" y="194590"/>
                </a:lnTo>
                <a:lnTo>
                  <a:pt x="133922" y="228326"/>
                </a:lnTo>
                <a:lnTo>
                  <a:pt x="107260" y="264148"/>
                </a:lnTo>
                <a:lnTo>
                  <a:pt x="83228" y="301923"/>
                </a:lnTo>
                <a:lnTo>
                  <a:pt x="61960" y="341513"/>
                </a:lnTo>
                <a:lnTo>
                  <a:pt x="43592" y="382783"/>
                </a:lnTo>
                <a:lnTo>
                  <a:pt x="28260" y="425599"/>
                </a:lnTo>
                <a:lnTo>
                  <a:pt x="16099" y="469824"/>
                </a:lnTo>
                <a:lnTo>
                  <a:pt x="7245" y="515322"/>
                </a:lnTo>
                <a:lnTo>
                  <a:pt x="1834" y="561960"/>
                </a:lnTo>
                <a:lnTo>
                  <a:pt x="0" y="609599"/>
                </a:lnTo>
                <a:lnTo>
                  <a:pt x="1834" y="657239"/>
                </a:lnTo>
                <a:lnTo>
                  <a:pt x="7245" y="703877"/>
                </a:lnTo>
                <a:lnTo>
                  <a:pt x="16099" y="749375"/>
                </a:lnTo>
                <a:lnTo>
                  <a:pt x="28260" y="793600"/>
                </a:lnTo>
                <a:lnTo>
                  <a:pt x="43592" y="836416"/>
                </a:lnTo>
                <a:lnTo>
                  <a:pt x="61960" y="877686"/>
                </a:lnTo>
                <a:lnTo>
                  <a:pt x="83228" y="917276"/>
                </a:lnTo>
                <a:lnTo>
                  <a:pt x="107260" y="955051"/>
                </a:lnTo>
                <a:lnTo>
                  <a:pt x="133922" y="990873"/>
                </a:lnTo>
                <a:lnTo>
                  <a:pt x="163077" y="1024609"/>
                </a:lnTo>
                <a:lnTo>
                  <a:pt x="194590" y="1056122"/>
                </a:lnTo>
                <a:lnTo>
                  <a:pt x="228326" y="1085277"/>
                </a:lnTo>
                <a:lnTo>
                  <a:pt x="264148" y="1111939"/>
                </a:lnTo>
                <a:lnTo>
                  <a:pt x="301923" y="1135971"/>
                </a:lnTo>
                <a:lnTo>
                  <a:pt x="341513" y="1157239"/>
                </a:lnTo>
                <a:lnTo>
                  <a:pt x="382783" y="1175607"/>
                </a:lnTo>
                <a:lnTo>
                  <a:pt x="425599" y="1190939"/>
                </a:lnTo>
                <a:lnTo>
                  <a:pt x="469824" y="1203100"/>
                </a:lnTo>
                <a:lnTo>
                  <a:pt x="515322" y="1211954"/>
                </a:lnTo>
                <a:lnTo>
                  <a:pt x="561960" y="1217365"/>
                </a:lnTo>
                <a:lnTo>
                  <a:pt x="609600" y="1219199"/>
                </a:lnTo>
                <a:lnTo>
                  <a:pt x="2128649" y="1219199"/>
                </a:lnTo>
                <a:lnTo>
                  <a:pt x="2176289" y="1217365"/>
                </a:lnTo>
                <a:lnTo>
                  <a:pt x="2222926" y="1211954"/>
                </a:lnTo>
                <a:lnTo>
                  <a:pt x="2268425" y="1203100"/>
                </a:lnTo>
                <a:lnTo>
                  <a:pt x="2312650" y="1190939"/>
                </a:lnTo>
                <a:lnTo>
                  <a:pt x="2355465" y="1175607"/>
                </a:lnTo>
                <a:lnTo>
                  <a:pt x="2396736" y="1157239"/>
                </a:lnTo>
                <a:lnTo>
                  <a:pt x="2436326" y="1135971"/>
                </a:lnTo>
                <a:lnTo>
                  <a:pt x="2474100" y="1111939"/>
                </a:lnTo>
                <a:lnTo>
                  <a:pt x="2509923" y="1085277"/>
                </a:lnTo>
                <a:lnTo>
                  <a:pt x="2543659" y="1056122"/>
                </a:lnTo>
                <a:lnTo>
                  <a:pt x="2575172" y="1024609"/>
                </a:lnTo>
                <a:lnTo>
                  <a:pt x="2604327" y="990873"/>
                </a:lnTo>
                <a:lnTo>
                  <a:pt x="2630988" y="955051"/>
                </a:lnTo>
                <a:lnTo>
                  <a:pt x="2655021" y="917276"/>
                </a:lnTo>
                <a:lnTo>
                  <a:pt x="2676289" y="877686"/>
                </a:lnTo>
                <a:lnTo>
                  <a:pt x="2694656" y="836416"/>
                </a:lnTo>
                <a:lnTo>
                  <a:pt x="2709988" y="793600"/>
                </a:lnTo>
                <a:lnTo>
                  <a:pt x="2722149" y="749375"/>
                </a:lnTo>
                <a:lnTo>
                  <a:pt x="2731003" y="703877"/>
                </a:lnTo>
                <a:lnTo>
                  <a:pt x="2736415" y="657239"/>
                </a:lnTo>
                <a:lnTo>
                  <a:pt x="2738249" y="609599"/>
                </a:lnTo>
                <a:lnTo>
                  <a:pt x="2736415" y="561960"/>
                </a:lnTo>
                <a:lnTo>
                  <a:pt x="2731003" y="515322"/>
                </a:lnTo>
                <a:lnTo>
                  <a:pt x="2722149" y="469824"/>
                </a:lnTo>
                <a:lnTo>
                  <a:pt x="2709988" y="425599"/>
                </a:lnTo>
                <a:lnTo>
                  <a:pt x="2694656" y="382783"/>
                </a:lnTo>
                <a:lnTo>
                  <a:pt x="2676289" y="341513"/>
                </a:lnTo>
                <a:lnTo>
                  <a:pt x="2655021" y="301923"/>
                </a:lnTo>
                <a:lnTo>
                  <a:pt x="2630988" y="264148"/>
                </a:lnTo>
                <a:lnTo>
                  <a:pt x="2604327" y="228326"/>
                </a:lnTo>
                <a:lnTo>
                  <a:pt x="2575172" y="194590"/>
                </a:lnTo>
                <a:lnTo>
                  <a:pt x="2543659" y="163077"/>
                </a:lnTo>
                <a:lnTo>
                  <a:pt x="2509923" y="133922"/>
                </a:lnTo>
                <a:lnTo>
                  <a:pt x="2474100" y="107260"/>
                </a:lnTo>
                <a:lnTo>
                  <a:pt x="2436326" y="83228"/>
                </a:lnTo>
                <a:lnTo>
                  <a:pt x="2396736" y="61960"/>
                </a:lnTo>
                <a:lnTo>
                  <a:pt x="2355465" y="43592"/>
                </a:lnTo>
                <a:lnTo>
                  <a:pt x="2312650" y="28260"/>
                </a:lnTo>
                <a:lnTo>
                  <a:pt x="2268425" y="16099"/>
                </a:lnTo>
                <a:lnTo>
                  <a:pt x="2222926" y="7245"/>
                </a:lnTo>
                <a:lnTo>
                  <a:pt x="2176289" y="1834"/>
                </a:lnTo>
                <a:lnTo>
                  <a:pt x="2128649" y="0"/>
                </a:lnTo>
                <a:close/>
              </a:path>
            </a:pathLst>
          </a:custGeom>
          <a:solidFill>
            <a:srgbClr val="D5D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35320" y="3908008"/>
            <a:ext cx="1613535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84150" marR="5080" indent="-172085">
              <a:lnSpc>
                <a:spcPct val="101200"/>
              </a:lnSpc>
              <a:spcBef>
                <a:spcPts val="60"/>
              </a:spcBef>
            </a:pPr>
            <a:r>
              <a:rPr sz="2800" spc="-10" dirty="0">
                <a:solidFill>
                  <a:srgbClr val="222268"/>
                </a:solidFill>
                <a:latin typeface="Calibri"/>
                <a:cs typeface="Calibri"/>
              </a:rPr>
              <a:t>Supervised 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74352" y="5399408"/>
            <a:ext cx="7033895" cy="883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How</a:t>
            </a:r>
            <a:r>
              <a:rPr sz="28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can</a:t>
            </a:r>
            <a:r>
              <a:rPr sz="28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8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find</a:t>
            </a:r>
            <a:r>
              <a:rPr sz="28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8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i="1" dirty="0">
                <a:solidFill>
                  <a:srgbClr val="C00000"/>
                </a:solidFill>
                <a:latin typeface="Calibri"/>
                <a:cs typeface="Calibri"/>
              </a:rPr>
              <a:t>sequence</a:t>
            </a:r>
            <a:r>
              <a:rPr sz="2800" b="1" i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i="1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sz="2800" b="1" i="1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i="1" dirty="0">
                <a:solidFill>
                  <a:srgbClr val="C00000"/>
                </a:solidFill>
                <a:latin typeface="Calibri"/>
                <a:cs typeface="Calibri"/>
              </a:rPr>
              <a:t>best</a:t>
            </a:r>
            <a:r>
              <a:rPr sz="2800" b="1" i="1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i="1" dirty="0">
                <a:solidFill>
                  <a:srgbClr val="C00000"/>
                </a:solidFill>
                <a:latin typeface="Calibri"/>
                <a:cs typeface="Calibri"/>
              </a:rPr>
              <a:t>decisions</a:t>
            </a:r>
            <a:r>
              <a:rPr sz="2800" b="1" i="1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for</a:t>
            </a:r>
            <a:r>
              <a:rPr sz="28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2800" b="1" i="1" dirty="0">
                <a:solidFill>
                  <a:srgbClr val="C00000"/>
                </a:solidFill>
                <a:latin typeface="Calibri"/>
                <a:cs typeface="Calibri"/>
              </a:rPr>
              <a:t>particular</a:t>
            </a:r>
            <a:r>
              <a:rPr sz="2800" b="1" i="1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situation?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14649" y="2606583"/>
            <a:ext cx="3663216" cy="196427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3475" y="1659393"/>
            <a:ext cx="6915150" cy="3714750"/>
            <a:chOff x="1133475" y="1659393"/>
            <a:chExt cx="6915150" cy="3714750"/>
          </a:xfrm>
        </p:grpSpPr>
        <p:sp>
          <p:nvSpPr>
            <p:cNvPr id="3" name="object 3"/>
            <p:cNvSpPr/>
            <p:nvPr/>
          </p:nvSpPr>
          <p:spPr>
            <a:xfrm>
              <a:off x="1162050" y="1687968"/>
              <a:ext cx="6858000" cy="3657600"/>
            </a:xfrm>
            <a:custGeom>
              <a:avLst/>
              <a:gdLst/>
              <a:ahLst/>
              <a:cxnLst/>
              <a:rect l="l" t="t" r="r" b="b"/>
              <a:pathLst>
                <a:path w="6858000" h="3657600">
                  <a:moveTo>
                    <a:pt x="794906" y="0"/>
                  </a:moveTo>
                  <a:lnTo>
                    <a:pt x="6063094" y="0"/>
                  </a:lnTo>
                  <a:lnTo>
                    <a:pt x="6111517" y="1450"/>
                  </a:lnTo>
                  <a:lnTo>
                    <a:pt x="6159173" y="5747"/>
                  </a:lnTo>
                  <a:lnTo>
                    <a:pt x="6205979" y="12807"/>
                  </a:lnTo>
                  <a:lnTo>
                    <a:pt x="6251851" y="22546"/>
                  </a:lnTo>
                  <a:lnTo>
                    <a:pt x="6296706" y="34882"/>
                  </a:lnTo>
                  <a:lnTo>
                    <a:pt x="6340462" y="49731"/>
                  </a:lnTo>
                  <a:lnTo>
                    <a:pt x="6383034" y="67010"/>
                  </a:lnTo>
                  <a:lnTo>
                    <a:pt x="6424341" y="86637"/>
                  </a:lnTo>
                  <a:lnTo>
                    <a:pt x="6464298" y="108527"/>
                  </a:lnTo>
                  <a:lnTo>
                    <a:pt x="6502822" y="132599"/>
                  </a:lnTo>
                  <a:lnTo>
                    <a:pt x="6539831" y="158768"/>
                  </a:lnTo>
                  <a:lnTo>
                    <a:pt x="6575241" y="186951"/>
                  </a:lnTo>
                  <a:lnTo>
                    <a:pt x="6608969" y="217066"/>
                  </a:lnTo>
                  <a:lnTo>
                    <a:pt x="6640932" y="249030"/>
                  </a:lnTo>
                  <a:lnTo>
                    <a:pt x="6671047" y="282758"/>
                  </a:lnTo>
                  <a:lnTo>
                    <a:pt x="6699231" y="318168"/>
                  </a:lnTo>
                  <a:lnTo>
                    <a:pt x="6725400" y="355177"/>
                  </a:lnTo>
                  <a:lnTo>
                    <a:pt x="6749471" y="393701"/>
                  </a:lnTo>
                  <a:lnTo>
                    <a:pt x="6771362" y="433658"/>
                  </a:lnTo>
                  <a:lnTo>
                    <a:pt x="6790989" y="474965"/>
                  </a:lnTo>
                  <a:lnTo>
                    <a:pt x="6808268" y="517537"/>
                  </a:lnTo>
                  <a:lnTo>
                    <a:pt x="6823117" y="561293"/>
                  </a:lnTo>
                  <a:lnTo>
                    <a:pt x="6835453" y="606148"/>
                  </a:lnTo>
                  <a:lnTo>
                    <a:pt x="6845192" y="652020"/>
                  </a:lnTo>
                  <a:lnTo>
                    <a:pt x="6852252" y="698826"/>
                  </a:lnTo>
                  <a:lnTo>
                    <a:pt x="6856549" y="746482"/>
                  </a:lnTo>
                  <a:lnTo>
                    <a:pt x="6858000" y="794906"/>
                  </a:lnTo>
                  <a:lnTo>
                    <a:pt x="6858000" y="2862694"/>
                  </a:lnTo>
                  <a:lnTo>
                    <a:pt x="6856549" y="2911117"/>
                  </a:lnTo>
                  <a:lnTo>
                    <a:pt x="6852252" y="2958773"/>
                  </a:lnTo>
                  <a:lnTo>
                    <a:pt x="6845192" y="3005579"/>
                  </a:lnTo>
                  <a:lnTo>
                    <a:pt x="6835453" y="3051451"/>
                  </a:lnTo>
                  <a:lnTo>
                    <a:pt x="6823117" y="3096306"/>
                  </a:lnTo>
                  <a:lnTo>
                    <a:pt x="6808268" y="3140062"/>
                  </a:lnTo>
                  <a:lnTo>
                    <a:pt x="6790989" y="3182634"/>
                  </a:lnTo>
                  <a:lnTo>
                    <a:pt x="6771362" y="3223941"/>
                  </a:lnTo>
                  <a:lnTo>
                    <a:pt x="6749471" y="3263898"/>
                  </a:lnTo>
                  <a:lnTo>
                    <a:pt x="6725400" y="3302422"/>
                  </a:lnTo>
                  <a:lnTo>
                    <a:pt x="6699231" y="3339431"/>
                  </a:lnTo>
                  <a:lnTo>
                    <a:pt x="6671047" y="3374841"/>
                  </a:lnTo>
                  <a:lnTo>
                    <a:pt x="6640932" y="3408569"/>
                  </a:lnTo>
                  <a:lnTo>
                    <a:pt x="6608969" y="3440532"/>
                  </a:lnTo>
                  <a:lnTo>
                    <a:pt x="6575241" y="3470647"/>
                  </a:lnTo>
                  <a:lnTo>
                    <a:pt x="6539831" y="3498831"/>
                  </a:lnTo>
                  <a:lnTo>
                    <a:pt x="6502822" y="3525000"/>
                  </a:lnTo>
                  <a:lnTo>
                    <a:pt x="6464298" y="3549071"/>
                  </a:lnTo>
                  <a:lnTo>
                    <a:pt x="6424341" y="3570962"/>
                  </a:lnTo>
                  <a:lnTo>
                    <a:pt x="6383034" y="3590589"/>
                  </a:lnTo>
                  <a:lnTo>
                    <a:pt x="6340462" y="3607868"/>
                  </a:lnTo>
                  <a:lnTo>
                    <a:pt x="6296706" y="3622717"/>
                  </a:lnTo>
                  <a:lnTo>
                    <a:pt x="6251851" y="3635053"/>
                  </a:lnTo>
                  <a:lnTo>
                    <a:pt x="6205979" y="3644792"/>
                  </a:lnTo>
                  <a:lnTo>
                    <a:pt x="6159173" y="3651852"/>
                  </a:lnTo>
                  <a:lnTo>
                    <a:pt x="6111517" y="3656149"/>
                  </a:lnTo>
                  <a:lnTo>
                    <a:pt x="6063094" y="3657600"/>
                  </a:lnTo>
                  <a:lnTo>
                    <a:pt x="794906" y="3657600"/>
                  </a:lnTo>
                  <a:lnTo>
                    <a:pt x="746482" y="3656149"/>
                  </a:lnTo>
                  <a:lnTo>
                    <a:pt x="698826" y="3651852"/>
                  </a:lnTo>
                  <a:lnTo>
                    <a:pt x="652020" y="3644792"/>
                  </a:lnTo>
                  <a:lnTo>
                    <a:pt x="606148" y="3635053"/>
                  </a:lnTo>
                  <a:lnTo>
                    <a:pt x="561293" y="3622717"/>
                  </a:lnTo>
                  <a:lnTo>
                    <a:pt x="517537" y="3607868"/>
                  </a:lnTo>
                  <a:lnTo>
                    <a:pt x="474965" y="3590589"/>
                  </a:lnTo>
                  <a:lnTo>
                    <a:pt x="433658" y="3570962"/>
                  </a:lnTo>
                  <a:lnTo>
                    <a:pt x="393701" y="3549071"/>
                  </a:lnTo>
                  <a:lnTo>
                    <a:pt x="355177" y="3525000"/>
                  </a:lnTo>
                  <a:lnTo>
                    <a:pt x="318168" y="3498831"/>
                  </a:lnTo>
                  <a:lnTo>
                    <a:pt x="282758" y="3470647"/>
                  </a:lnTo>
                  <a:lnTo>
                    <a:pt x="249030" y="3440532"/>
                  </a:lnTo>
                  <a:lnTo>
                    <a:pt x="217066" y="3408569"/>
                  </a:lnTo>
                  <a:lnTo>
                    <a:pt x="186951" y="3374841"/>
                  </a:lnTo>
                  <a:lnTo>
                    <a:pt x="158768" y="3339431"/>
                  </a:lnTo>
                  <a:lnTo>
                    <a:pt x="132599" y="3302422"/>
                  </a:lnTo>
                  <a:lnTo>
                    <a:pt x="108527" y="3263898"/>
                  </a:lnTo>
                  <a:lnTo>
                    <a:pt x="86637" y="3223941"/>
                  </a:lnTo>
                  <a:lnTo>
                    <a:pt x="67010" y="3182634"/>
                  </a:lnTo>
                  <a:lnTo>
                    <a:pt x="49731" y="3140062"/>
                  </a:lnTo>
                  <a:lnTo>
                    <a:pt x="34882" y="3096306"/>
                  </a:lnTo>
                  <a:lnTo>
                    <a:pt x="22546" y="3051451"/>
                  </a:lnTo>
                  <a:lnTo>
                    <a:pt x="12807" y="3005579"/>
                  </a:lnTo>
                  <a:lnTo>
                    <a:pt x="5747" y="2958773"/>
                  </a:lnTo>
                  <a:lnTo>
                    <a:pt x="1450" y="2911117"/>
                  </a:lnTo>
                  <a:lnTo>
                    <a:pt x="0" y="2862694"/>
                  </a:lnTo>
                  <a:lnTo>
                    <a:pt x="0" y="794906"/>
                  </a:lnTo>
                  <a:lnTo>
                    <a:pt x="1450" y="746482"/>
                  </a:lnTo>
                  <a:lnTo>
                    <a:pt x="5747" y="698826"/>
                  </a:lnTo>
                  <a:lnTo>
                    <a:pt x="12807" y="652020"/>
                  </a:lnTo>
                  <a:lnTo>
                    <a:pt x="22546" y="606148"/>
                  </a:lnTo>
                  <a:lnTo>
                    <a:pt x="34882" y="561293"/>
                  </a:lnTo>
                  <a:lnTo>
                    <a:pt x="49731" y="517537"/>
                  </a:lnTo>
                  <a:lnTo>
                    <a:pt x="67010" y="474965"/>
                  </a:lnTo>
                  <a:lnTo>
                    <a:pt x="86637" y="433658"/>
                  </a:lnTo>
                  <a:lnTo>
                    <a:pt x="108527" y="393701"/>
                  </a:lnTo>
                  <a:lnTo>
                    <a:pt x="132599" y="355177"/>
                  </a:lnTo>
                  <a:lnTo>
                    <a:pt x="158768" y="318168"/>
                  </a:lnTo>
                  <a:lnTo>
                    <a:pt x="186951" y="282758"/>
                  </a:lnTo>
                  <a:lnTo>
                    <a:pt x="217066" y="249030"/>
                  </a:lnTo>
                  <a:lnTo>
                    <a:pt x="249030" y="217066"/>
                  </a:lnTo>
                  <a:lnTo>
                    <a:pt x="282758" y="186951"/>
                  </a:lnTo>
                  <a:lnTo>
                    <a:pt x="318168" y="158768"/>
                  </a:lnTo>
                  <a:lnTo>
                    <a:pt x="355177" y="132599"/>
                  </a:lnTo>
                  <a:lnTo>
                    <a:pt x="393701" y="108527"/>
                  </a:lnTo>
                  <a:lnTo>
                    <a:pt x="433658" y="86637"/>
                  </a:lnTo>
                  <a:lnTo>
                    <a:pt x="474965" y="67010"/>
                  </a:lnTo>
                  <a:lnTo>
                    <a:pt x="517537" y="49731"/>
                  </a:lnTo>
                  <a:lnTo>
                    <a:pt x="561293" y="34882"/>
                  </a:lnTo>
                  <a:lnTo>
                    <a:pt x="606148" y="22546"/>
                  </a:lnTo>
                  <a:lnTo>
                    <a:pt x="652020" y="12807"/>
                  </a:lnTo>
                  <a:lnTo>
                    <a:pt x="698826" y="5747"/>
                  </a:lnTo>
                  <a:lnTo>
                    <a:pt x="746482" y="1450"/>
                  </a:lnTo>
                  <a:lnTo>
                    <a:pt x="794906" y="0"/>
                  </a:lnTo>
                  <a:close/>
                </a:path>
              </a:pathLst>
            </a:custGeom>
            <a:ln w="57150">
              <a:solidFill>
                <a:srgbClr val="79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66850" y="2019486"/>
              <a:ext cx="2738755" cy="1219200"/>
            </a:xfrm>
            <a:custGeom>
              <a:avLst/>
              <a:gdLst/>
              <a:ahLst/>
              <a:cxnLst/>
              <a:rect l="l" t="t" r="r" b="b"/>
              <a:pathLst>
                <a:path w="2738754" h="1219200">
                  <a:moveTo>
                    <a:pt x="2128649" y="0"/>
                  </a:moveTo>
                  <a:lnTo>
                    <a:pt x="609600" y="0"/>
                  </a:lnTo>
                  <a:lnTo>
                    <a:pt x="561960" y="1834"/>
                  </a:lnTo>
                  <a:lnTo>
                    <a:pt x="515322" y="7245"/>
                  </a:lnTo>
                  <a:lnTo>
                    <a:pt x="469824" y="16100"/>
                  </a:lnTo>
                  <a:lnTo>
                    <a:pt x="425599" y="28260"/>
                  </a:lnTo>
                  <a:lnTo>
                    <a:pt x="382783" y="43592"/>
                  </a:lnTo>
                  <a:lnTo>
                    <a:pt x="341513" y="61960"/>
                  </a:lnTo>
                  <a:lnTo>
                    <a:pt x="301923" y="83228"/>
                  </a:lnTo>
                  <a:lnTo>
                    <a:pt x="264148" y="107260"/>
                  </a:lnTo>
                  <a:lnTo>
                    <a:pt x="228326" y="133922"/>
                  </a:lnTo>
                  <a:lnTo>
                    <a:pt x="194590" y="163077"/>
                  </a:lnTo>
                  <a:lnTo>
                    <a:pt x="163077" y="194590"/>
                  </a:lnTo>
                  <a:lnTo>
                    <a:pt x="133922" y="228326"/>
                  </a:lnTo>
                  <a:lnTo>
                    <a:pt x="107260" y="264149"/>
                  </a:lnTo>
                  <a:lnTo>
                    <a:pt x="83228" y="301923"/>
                  </a:lnTo>
                  <a:lnTo>
                    <a:pt x="61960" y="341513"/>
                  </a:lnTo>
                  <a:lnTo>
                    <a:pt x="43592" y="382784"/>
                  </a:lnTo>
                  <a:lnTo>
                    <a:pt x="28260" y="425599"/>
                  </a:lnTo>
                  <a:lnTo>
                    <a:pt x="16099" y="469824"/>
                  </a:lnTo>
                  <a:lnTo>
                    <a:pt x="7245" y="515323"/>
                  </a:lnTo>
                  <a:lnTo>
                    <a:pt x="1834" y="561960"/>
                  </a:lnTo>
                  <a:lnTo>
                    <a:pt x="0" y="609600"/>
                  </a:lnTo>
                  <a:lnTo>
                    <a:pt x="1834" y="657239"/>
                  </a:lnTo>
                  <a:lnTo>
                    <a:pt x="7245" y="703877"/>
                  </a:lnTo>
                  <a:lnTo>
                    <a:pt x="16099" y="749375"/>
                  </a:lnTo>
                  <a:lnTo>
                    <a:pt x="28260" y="793600"/>
                  </a:lnTo>
                  <a:lnTo>
                    <a:pt x="43592" y="836416"/>
                  </a:lnTo>
                  <a:lnTo>
                    <a:pt x="61960" y="877686"/>
                  </a:lnTo>
                  <a:lnTo>
                    <a:pt x="83228" y="917276"/>
                  </a:lnTo>
                  <a:lnTo>
                    <a:pt x="107260" y="955051"/>
                  </a:lnTo>
                  <a:lnTo>
                    <a:pt x="133922" y="990873"/>
                  </a:lnTo>
                  <a:lnTo>
                    <a:pt x="163077" y="1024609"/>
                  </a:lnTo>
                  <a:lnTo>
                    <a:pt x="194590" y="1056122"/>
                  </a:lnTo>
                  <a:lnTo>
                    <a:pt x="228326" y="1085277"/>
                  </a:lnTo>
                  <a:lnTo>
                    <a:pt x="264148" y="1111939"/>
                  </a:lnTo>
                  <a:lnTo>
                    <a:pt x="301923" y="1135971"/>
                  </a:lnTo>
                  <a:lnTo>
                    <a:pt x="341513" y="1157239"/>
                  </a:lnTo>
                  <a:lnTo>
                    <a:pt x="382783" y="1175607"/>
                  </a:lnTo>
                  <a:lnTo>
                    <a:pt x="425599" y="1190939"/>
                  </a:lnTo>
                  <a:lnTo>
                    <a:pt x="469824" y="1203100"/>
                  </a:lnTo>
                  <a:lnTo>
                    <a:pt x="515322" y="1211954"/>
                  </a:lnTo>
                  <a:lnTo>
                    <a:pt x="561960" y="1217365"/>
                  </a:lnTo>
                  <a:lnTo>
                    <a:pt x="609600" y="1219200"/>
                  </a:lnTo>
                  <a:lnTo>
                    <a:pt x="2128649" y="1219200"/>
                  </a:lnTo>
                  <a:lnTo>
                    <a:pt x="2176289" y="1217365"/>
                  </a:lnTo>
                  <a:lnTo>
                    <a:pt x="2222926" y="1211954"/>
                  </a:lnTo>
                  <a:lnTo>
                    <a:pt x="2268425" y="1203100"/>
                  </a:lnTo>
                  <a:lnTo>
                    <a:pt x="2312650" y="1190939"/>
                  </a:lnTo>
                  <a:lnTo>
                    <a:pt x="2355465" y="1175607"/>
                  </a:lnTo>
                  <a:lnTo>
                    <a:pt x="2396736" y="1157239"/>
                  </a:lnTo>
                  <a:lnTo>
                    <a:pt x="2436326" y="1135971"/>
                  </a:lnTo>
                  <a:lnTo>
                    <a:pt x="2474100" y="1111939"/>
                  </a:lnTo>
                  <a:lnTo>
                    <a:pt x="2509923" y="1085277"/>
                  </a:lnTo>
                  <a:lnTo>
                    <a:pt x="2543659" y="1056122"/>
                  </a:lnTo>
                  <a:lnTo>
                    <a:pt x="2575172" y="1024609"/>
                  </a:lnTo>
                  <a:lnTo>
                    <a:pt x="2604327" y="990873"/>
                  </a:lnTo>
                  <a:lnTo>
                    <a:pt x="2630988" y="955051"/>
                  </a:lnTo>
                  <a:lnTo>
                    <a:pt x="2655021" y="917276"/>
                  </a:lnTo>
                  <a:lnTo>
                    <a:pt x="2676289" y="877686"/>
                  </a:lnTo>
                  <a:lnTo>
                    <a:pt x="2694656" y="836416"/>
                  </a:lnTo>
                  <a:lnTo>
                    <a:pt x="2709988" y="793600"/>
                  </a:lnTo>
                  <a:lnTo>
                    <a:pt x="2722149" y="749375"/>
                  </a:lnTo>
                  <a:lnTo>
                    <a:pt x="2731003" y="703877"/>
                  </a:lnTo>
                  <a:lnTo>
                    <a:pt x="2736415" y="657239"/>
                  </a:lnTo>
                  <a:lnTo>
                    <a:pt x="2738249" y="609600"/>
                  </a:lnTo>
                  <a:lnTo>
                    <a:pt x="2736415" y="561960"/>
                  </a:lnTo>
                  <a:lnTo>
                    <a:pt x="2731003" y="515323"/>
                  </a:lnTo>
                  <a:lnTo>
                    <a:pt x="2722149" y="469824"/>
                  </a:lnTo>
                  <a:lnTo>
                    <a:pt x="2709988" y="425599"/>
                  </a:lnTo>
                  <a:lnTo>
                    <a:pt x="2694656" y="382784"/>
                  </a:lnTo>
                  <a:lnTo>
                    <a:pt x="2676289" y="341513"/>
                  </a:lnTo>
                  <a:lnTo>
                    <a:pt x="2655021" y="301923"/>
                  </a:lnTo>
                  <a:lnTo>
                    <a:pt x="2630988" y="264149"/>
                  </a:lnTo>
                  <a:lnTo>
                    <a:pt x="2604327" y="228326"/>
                  </a:lnTo>
                  <a:lnTo>
                    <a:pt x="2575172" y="194590"/>
                  </a:lnTo>
                  <a:lnTo>
                    <a:pt x="2543659" y="163077"/>
                  </a:lnTo>
                  <a:lnTo>
                    <a:pt x="2509923" y="133922"/>
                  </a:lnTo>
                  <a:lnTo>
                    <a:pt x="2474100" y="107260"/>
                  </a:lnTo>
                  <a:lnTo>
                    <a:pt x="2436326" y="83228"/>
                  </a:lnTo>
                  <a:lnTo>
                    <a:pt x="2396736" y="61960"/>
                  </a:lnTo>
                  <a:lnTo>
                    <a:pt x="2355465" y="43592"/>
                  </a:lnTo>
                  <a:lnTo>
                    <a:pt x="2312650" y="28260"/>
                  </a:lnTo>
                  <a:lnTo>
                    <a:pt x="2268425" y="16100"/>
                  </a:lnTo>
                  <a:lnTo>
                    <a:pt x="2222926" y="7245"/>
                  </a:lnTo>
                  <a:lnTo>
                    <a:pt x="2176289" y="1834"/>
                  </a:lnTo>
                  <a:lnTo>
                    <a:pt x="2128649" y="0"/>
                  </a:lnTo>
                  <a:close/>
                </a:path>
              </a:pathLst>
            </a:custGeom>
            <a:solidFill>
              <a:srgbClr val="D5D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39096" y="112888"/>
            <a:ext cx="31153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210" dirty="0"/>
              <a:t> </a:t>
            </a:r>
            <a:r>
              <a:rPr spc="-45" dirty="0"/>
              <a:t>Topics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78489" y="2132646"/>
            <a:ext cx="1315720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4925" marR="5080" indent="-22225">
              <a:lnSpc>
                <a:spcPct val="101200"/>
              </a:lnSpc>
              <a:spcBef>
                <a:spcPts val="60"/>
              </a:spcBef>
            </a:pPr>
            <a:r>
              <a:rPr sz="2800" dirty="0">
                <a:solidFill>
                  <a:srgbClr val="002060"/>
                </a:solidFill>
                <a:latin typeface="Calibri"/>
                <a:cs typeface="Calibri"/>
              </a:rPr>
              <a:t>Search</a:t>
            </a:r>
            <a:r>
              <a:rPr sz="2800" spc="-8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002060"/>
                </a:solidFill>
                <a:latin typeface="Calibri"/>
                <a:cs typeface="Calibri"/>
              </a:rPr>
              <a:t>&amp; </a:t>
            </a:r>
            <a:r>
              <a:rPr sz="2800" spc="-10" dirty="0">
                <a:solidFill>
                  <a:srgbClr val="002060"/>
                </a:solidFill>
                <a:latin typeface="Calibri"/>
                <a:cs typeface="Calibri"/>
              </a:rPr>
              <a:t>Planning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72050" y="2019486"/>
            <a:ext cx="2738755" cy="1219200"/>
          </a:xfrm>
          <a:custGeom>
            <a:avLst/>
            <a:gdLst/>
            <a:ahLst/>
            <a:cxnLst/>
            <a:rect l="l" t="t" r="r" b="b"/>
            <a:pathLst>
              <a:path w="2738754" h="1219200">
                <a:moveTo>
                  <a:pt x="2128649" y="0"/>
                </a:moveTo>
                <a:lnTo>
                  <a:pt x="609600" y="0"/>
                </a:lnTo>
                <a:lnTo>
                  <a:pt x="561960" y="1834"/>
                </a:lnTo>
                <a:lnTo>
                  <a:pt x="515322" y="7245"/>
                </a:lnTo>
                <a:lnTo>
                  <a:pt x="469824" y="16100"/>
                </a:lnTo>
                <a:lnTo>
                  <a:pt x="425599" y="28260"/>
                </a:lnTo>
                <a:lnTo>
                  <a:pt x="382783" y="43592"/>
                </a:lnTo>
                <a:lnTo>
                  <a:pt x="341513" y="61960"/>
                </a:lnTo>
                <a:lnTo>
                  <a:pt x="301923" y="83228"/>
                </a:lnTo>
                <a:lnTo>
                  <a:pt x="264148" y="107260"/>
                </a:lnTo>
                <a:lnTo>
                  <a:pt x="228326" y="133922"/>
                </a:lnTo>
                <a:lnTo>
                  <a:pt x="194590" y="163077"/>
                </a:lnTo>
                <a:lnTo>
                  <a:pt x="163077" y="194590"/>
                </a:lnTo>
                <a:lnTo>
                  <a:pt x="133922" y="228326"/>
                </a:lnTo>
                <a:lnTo>
                  <a:pt x="107260" y="264149"/>
                </a:lnTo>
                <a:lnTo>
                  <a:pt x="83228" y="301923"/>
                </a:lnTo>
                <a:lnTo>
                  <a:pt x="61960" y="341513"/>
                </a:lnTo>
                <a:lnTo>
                  <a:pt x="43592" y="382784"/>
                </a:lnTo>
                <a:lnTo>
                  <a:pt x="28260" y="425599"/>
                </a:lnTo>
                <a:lnTo>
                  <a:pt x="16099" y="469824"/>
                </a:lnTo>
                <a:lnTo>
                  <a:pt x="7245" y="515323"/>
                </a:lnTo>
                <a:lnTo>
                  <a:pt x="1834" y="561960"/>
                </a:lnTo>
                <a:lnTo>
                  <a:pt x="0" y="609600"/>
                </a:lnTo>
                <a:lnTo>
                  <a:pt x="1834" y="657239"/>
                </a:lnTo>
                <a:lnTo>
                  <a:pt x="7245" y="703877"/>
                </a:lnTo>
                <a:lnTo>
                  <a:pt x="16099" y="749375"/>
                </a:lnTo>
                <a:lnTo>
                  <a:pt x="28260" y="793600"/>
                </a:lnTo>
                <a:lnTo>
                  <a:pt x="43592" y="836416"/>
                </a:lnTo>
                <a:lnTo>
                  <a:pt x="61960" y="877686"/>
                </a:lnTo>
                <a:lnTo>
                  <a:pt x="83228" y="917276"/>
                </a:lnTo>
                <a:lnTo>
                  <a:pt x="107260" y="955051"/>
                </a:lnTo>
                <a:lnTo>
                  <a:pt x="133922" y="990873"/>
                </a:lnTo>
                <a:lnTo>
                  <a:pt x="163077" y="1024609"/>
                </a:lnTo>
                <a:lnTo>
                  <a:pt x="194590" y="1056122"/>
                </a:lnTo>
                <a:lnTo>
                  <a:pt x="228326" y="1085277"/>
                </a:lnTo>
                <a:lnTo>
                  <a:pt x="264148" y="1111939"/>
                </a:lnTo>
                <a:lnTo>
                  <a:pt x="301923" y="1135971"/>
                </a:lnTo>
                <a:lnTo>
                  <a:pt x="341513" y="1157239"/>
                </a:lnTo>
                <a:lnTo>
                  <a:pt x="382783" y="1175607"/>
                </a:lnTo>
                <a:lnTo>
                  <a:pt x="425599" y="1190939"/>
                </a:lnTo>
                <a:lnTo>
                  <a:pt x="469824" y="1203100"/>
                </a:lnTo>
                <a:lnTo>
                  <a:pt x="515322" y="1211954"/>
                </a:lnTo>
                <a:lnTo>
                  <a:pt x="561960" y="1217365"/>
                </a:lnTo>
                <a:lnTo>
                  <a:pt x="609600" y="1219200"/>
                </a:lnTo>
                <a:lnTo>
                  <a:pt x="2128649" y="1219200"/>
                </a:lnTo>
                <a:lnTo>
                  <a:pt x="2176289" y="1217365"/>
                </a:lnTo>
                <a:lnTo>
                  <a:pt x="2222926" y="1211954"/>
                </a:lnTo>
                <a:lnTo>
                  <a:pt x="2268425" y="1203100"/>
                </a:lnTo>
                <a:lnTo>
                  <a:pt x="2312650" y="1190939"/>
                </a:lnTo>
                <a:lnTo>
                  <a:pt x="2355465" y="1175607"/>
                </a:lnTo>
                <a:lnTo>
                  <a:pt x="2396736" y="1157239"/>
                </a:lnTo>
                <a:lnTo>
                  <a:pt x="2436326" y="1135971"/>
                </a:lnTo>
                <a:lnTo>
                  <a:pt x="2474100" y="1111939"/>
                </a:lnTo>
                <a:lnTo>
                  <a:pt x="2509923" y="1085277"/>
                </a:lnTo>
                <a:lnTo>
                  <a:pt x="2543659" y="1056122"/>
                </a:lnTo>
                <a:lnTo>
                  <a:pt x="2575172" y="1024609"/>
                </a:lnTo>
                <a:lnTo>
                  <a:pt x="2604327" y="990873"/>
                </a:lnTo>
                <a:lnTo>
                  <a:pt x="2630988" y="955051"/>
                </a:lnTo>
                <a:lnTo>
                  <a:pt x="2655021" y="917276"/>
                </a:lnTo>
                <a:lnTo>
                  <a:pt x="2676289" y="877686"/>
                </a:lnTo>
                <a:lnTo>
                  <a:pt x="2694656" y="836416"/>
                </a:lnTo>
                <a:lnTo>
                  <a:pt x="2709988" y="793600"/>
                </a:lnTo>
                <a:lnTo>
                  <a:pt x="2722149" y="749375"/>
                </a:lnTo>
                <a:lnTo>
                  <a:pt x="2731003" y="703877"/>
                </a:lnTo>
                <a:lnTo>
                  <a:pt x="2736415" y="657239"/>
                </a:lnTo>
                <a:lnTo>
                  <a:pt x="2738249" y="609600"/>
                </a:lnTo>
                <a:lnTo>
                  <a:pt x="2736415" y="561960"/>
                </a:lnTo>
                <a:lnTo>
                  <a:pt x="2731003" y="515323"/>
                </a:lnTo>
                <a:lnTo>
                  <a:pt x="2722149" y="469824"/>
                </a:lnTo>
                <a:lnTo>
                  <a:pt x="2709988" y="425599"/>
                </a:lnTo>
                <a:lnTo>
                  <a:pt x="2694656" y="382784"/>
                </a:lnTo>
                <a:lnTo>
                  <a:pt x="2676289" y="341513"/>
                </a:lnTo>
                <a:lnTo>
                  <a:pt x="2655021" y="301923"/>
                </a:lnTo>
                <a:lnTo>
                  <a:pt x="2630988" y="264149"/>
                </a:lnTo>
                <a:lnTo>
                  <a:pt x="2604327" y="228326"/>
                </a:lnTo>
                <a:lnTo>
                  <a:pt x="2575172" y="194590"/>
                </a:lnTo>
                <a:lnTo>
                  <a:pt x="2543659" y="163077"/>
                </a:lnTo>
                <a:lnTo>
                  <a:pt x="2509923" y="133922"/>
                </a:lnTo>
                <a:lnTo>
                  <a:pt x="2474100" y="107260"/>
                </a:lnTo>
                <a:lnTo>
                  <a:pt x="2436326" y="83228"/>
                </a:lnTo>
                <a:lnTo>
                  <a:pt x="2396736" y="61960"/>
                </a:lnTo>
                <a:lnTo>
                  <a:pt x="2355465" y="43592"/>
                </a:lnTo>
                <a:lnTo>
                  <a:pt x="2312650" y="28260"/>
                </a:lnTo>
                <a:lnTo>
                  <a:pt x="2268425" y="16100"/>
                </a:lnTo>
                <a:lnTo>
                  <a:pt x="2222926" y="7245"/>
                </a:lnTo>
                <a:lnTo>
                  <a:pt x="2176289" y="1834"/>
                </a:lnTo>
                <a:lnTo>
                  <a:pt x="2128649" y="0"/>
                </a:lnTo>
                <a:close/>
              </a:path>
            </a:pathLst>
          </a:custGeom>
          <a:solidFill>
            <a:srgbClr val="FF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64279" y="2132646"/>
            <a:ext cx="2153920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454659" marR="5080" indent="-442595">
              <a:lnSpc>
                <a:spcPct val="101200"/>
              </a:lnSpc>
              <a:spcBef>
                <a:spcPts val="60"/>
              </a:spcBef>
            </a:pPr>
            <a:r>
              <a:rPr sz="2800" spc="-25" dirty="0">
                <a:solidFill>
                  <a:srgbClr val="C00000"/>
                </a:solidFill>
                <a:latin typeface="Calibri"/>
                <a:cs typeface="Calibri"/>
              </a:rPr>
              <a:t>Reinforcement 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66850" y="3821568"/>
            <a:ext cx="2738755" cy="1219200"/>
          </a:xfrm>
          <a:custGeom>
            <a:avLst/>
            <a:gdLst/>
            <a:ahLst/>
            <a:cxnLst/>
            <a:rect l="l" t="t" r="r" b="b"/>
            <a:pathLst>
              <a:path w="2738754" h="1219200">
                <a:moveTo>
                  <a:pt x="2128649" y="0"/>
                </a:moveTo>
                <a:lnTo>
                  <a:pt x="609600" y="0"/>
                </a:lnTo>
                <a:lnTo>
                  <a:pt x="561960" y="1834"/>
                </a:lnTo>
                <a:lnTo>
                  <a:pt x="515322" y="7245"/>
                </a:lnTo>
                <a:lnTo>
                  <a:pt x="469824" y="16099"/>
                </a:lnTo>
                <a:lnTo>
                  <a:pt x="425599" y="28260"/>
                </a:lnTo>
                <a:lnTo>
                  <a:pt x="382783" y="43592"/>
                </a:lnTo>
                <a:lnTo>
                  <a:pt x="341513" y="61960"/>
                </a:lnTo>
                <a:lnTo>
                  <a:pt x="301923" y="83228"/>
                </a:lnTo>
                <a:lnTo>
                  <a:pt x="264148" y="107260"/>
                </a:lnTo>
                <a:lnTo>
                  <a:pt x="228326" y="133922"/>
                </a:lnTo>
                <a:lnTo>
                  <a:pt x="194590" y="163077"/>
                </a:lnTo>
                <a:lnTo>
                  <a:pt x="163077" y="194590"/>
                </a:lnTo>
                <a:lnTo>
                  <a:pt x="133922" y="228326"/>
                </a:lnTo>
                <a:lnTo>
                  <a:pt x="107260" y="264148"/>
                </a:lnTo>
                <a:lnTo>
                  <a:pt x="83228" y="301923"/>
                </a:lnTo>
                <a:lnTo>
                  <a:pt x="61960" y="341513"/>
                </a:lnTo>
                <a:lnTo>
                  <a:pt x="43592" y="382783"/>
                </a:lnTo>
                <a:lnTo>
                  <a:pt x="28260" y="425599"/>
                </a:lnTo>
                <a:lnTo>
                  <a:pt x="16099" y="469824"/>
                </a:lnTo>
                <a:lnTo>
                  <a:pt x="7245" y="515322"/>
                </a:lnTo>
                <a:lnTo>
                  <a:pt x="1834" y="561960"/>
                </a:lnTo>
                <a:lnTo>
                  <a:pt x="0" y="609600"/>
                </a:lnTo>
                <a:lnTo>
                  <a:pt x="1834" y="657239"/>
                </a:lnTo>
                <a:lnTo>
                  <a:pt x="7245" y="703876"/>
                </a:lnTo>
                <a:lnTo>
                  <a:pt x="16099" y="749375"/>
                </a:lnTo>
                <a:lnTo>
                  <a:pt x="28260" y="793600"/>
                </a:lnTo>
                <a:lnTo>
                  <a:pt x="43592" y="836415"/>
                </a:lnTo>
                <a:lnTo>
                  <a:pt x="61960" y="877686"/>
                </a:lnTo>
                <a:lnTo>
                  <a:pt x="83228" y="917276"/>
                </a:lnTo>
                <a:lnTo>
                  <a:pt x="107260" y="955050"/>
                </a:lnTo>
                <a:lnTo>
                  <a:pt x="133922" y="990873"/>
                </a:lnTo>
                <a:lnTo>
                  <a:pt x="163077" y="1024609"/>
                </a:lnTo>
                <a:lnTo>
                  <a:pt x="194590" y="1056122"/>
                </a:lnTo>
                <a:lnTo>
                  <a:pt x="228326" y="1085277"/>
                </a:lnTo>
                <a:lnTo>
                  <a:pt x="264148" y="1111939"/>
                </a:lnTo>
                <a:lnTo>
                  <a:pt x="301923" y="1135971"/>
                </a:lnTo>
                <a:lnTo>
                  <a:pt x="341513" y="1157239"/>
                </a:lnTo>
                <a:lnTo>
                  <a:pt x="382783" y="1175607"/>
                </a:lnTo>
                <a:lnTo>
                  <a:pt x="425599" y="1190939"/>
                </a:lnTo>
                <a:lnTo>
                  <a:pt x="469824" y="1203099"/>
                </a:lnTo>
                <a:lnTo>
                  <a:pt x="515322" y="1211954"/>
                </a:lnTo>
                <a:lnTo>
                  <a:pt x="561960" y="1217365"/>
                </a:lnTo>
                <a:lnTo>
                  <a:pt x="609600" y="1219200"/>
                </a:lnTo>
                <a:lnTo>
                  <a:pt x="2128649" y="1219200"/>
                </a:lnTo>
                <a:lnTo>
                  <a:pt x="2176289" y="1217365"/>
                </a:lnTo>
                <a:lnTo>
                  <a:pt x="2222926" y="1211954"/>
                </a:lnTo>
                <a:lnTo>
                  <a:pt x="2268425" y="1203099"/>
                </a:lnTo>
                <a:lnTo>
                  <a:pt x="2312650" y="1190939"/>
                </a:lnTo>
                <a:lnTo>
                  <a:pt x="2355465" y="1175607"/>
                </a:lnTo>
                <a:lnTo>
                  <a:pt x="2396736" y="1157239"/>
                </a:lnTo>
                <a:lnTo>
                  <a:pt x="2436326" y="1135971"/>
                </a:lnTo>
                <a:lnTo>
                  <a:pt x="2474100" y="1111939"/>
                </a:lnTo>
                <a:lnTo>
                  <a:pt x="2509923" y="1085277"/>
                </a:lnTo>
                <a:lnTo>
                  <a:pt x="2543659" y="1056122"/>
                </a:lnTo>
                <a:lnTo>
                  <a:pt x="2575172" y="1024609"/>
                </a:lnTo>
                <a:lnTo>
                  <a:pt x="2604327" y="990873"/>
                </a:lnTo>
                <a:lnTo>
                  <a:pt x="2630988" y="955050"/>
                </a:lnTo>
                <a:lnTo>
                  <a:pt x="2655021" y="917276"/>
                </a:lnTo>
                <a:lnTo>
                  <a:pt x="2676289" y="877686"/>
                </a:lnTo>
                <a:lnTo>
                  <a:pt x="2694656" y="836415"/>
                </a:lnTo>
                <a:lnTo>
                  <a:pt x="2709988" y="793600"/>
                </a:lnTo>
                <a:lnTo>
                  <a:pt x="2722149" y="749375"/>
                </a:lnTo>
                <a:lnTo>
                  <a:pt x="2731003" y="703876"/>
                </a:lnTo>
                <a:lnTo>
                  <a:pt x="2736415" y="657239"/>
                </a:lnTo>
                <a:lnTo>
                  <a:pt x="2738249" y="609600"/>
                </a:lnTo>
                <a:lnTo>
                  <a:pt x="2736415" y="561960"/>
                </a:lnTo>
                <a:lnTo>
                  <a:pt x="2731003" y="515322"/>
                </a:lnTo>
                <a:lnTo>
                  <a:pt x="2722149" y="469824"/>
                </a:lnTo>
                <a:lnTo>
                  <a:pt x="2709988" y="425599"/>
                </a:lnTo>
                <a:lnTo>
                  <a:pt x="2694656" y="382783"/>
                </a:lnTo>
                <a:lnTo>
                  <a:pt x="2676289" y="341513"/>
                </a:lnTo>
                <a:lnTo>
                  <a:pt x="2655021" y="301923"/>
                </a:lnTo>
                <a:lnTo>
                  <a:pt x="2630988" y="264148"/>
                </a:lnTo>
                <a:lnTo>
                  <a:pt x="2604327" y="228326"/>
                </a:lnTo>
                <a:lnTo>
                  <a:pt x="2575172" y="194590"/>
                </a:lnTo>
                <a:lnTo>
                  <a:pt x="2543659" y="163077"/>
                </a:lnTo>
                <a:lnTo>
                  <a:pt x="2509923" y="133922"/>
                </a:lnTo>
                <a:lnTo>
                  <a:pt x="2474100" y="107260"/>
                </a:lnTo>
                <a:lnTo>
                  <a:pt x="2436326" y="83228"/>
                </a:lnTo>
                <a:lnTo>
                  <a:pt x="2396736" y="61960"/>
                </a:lnTo>
                <a:lnTo>
                  <a:pt x="2355465" y="43592"/>
                </a:lnTo>
                <a:lnTo>
                  <a:pt x="2312650" y="28260"/>
                </a:lnTo>
                <a:lnTo>
                  <a:pt x="2268425" y="16099"/>
                </a:lnTo>
                <a:lnTo>
                  <a:pt x="2222926" y="7245"/>
                </a:lnTo>
                <a:lnTo>
                  <a:pt x="2176289" y="1834"/>
                </a:lnTo>
                <a:lnTo>
                  <a:pt x="2128649" y="0"/>
                </a:lnTo>
                <a:close/>
              </a:path>
            </a:pathLst>
          </a:custGeom>
          <a:solidFill>
            <a:srgbClr val="D5D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82618" y="3934726"/>
            <a:ext cx="1906905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72415" marR="5080" indent="-260350">
              <a:lnSpc>
                <a:spcPct val="101200"/>
              </a:lnSpc>
              <a:spcBef>
                <a:spcPts val="60"/>
              </a:spcBef>
            </a:pPr>
            <a:r>
              <a:rPr sz="2800" dirty="0">
                <a:solidFill>
                  <a:srgbClr val="222268"/>
                </a:solidFill>
                <a:latin typeface="Calibri"/>
                <a:cs typeface="Calibri"/>
              </a:rPr>
              <a:t>Probability</a:t>
            </a:r>
            <a:r>
              <a:rPr sz="2800" spc="-120" dirty="0">
                <a:solidFill>
                  <a:srgbClr val="222268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222268"/>
                </a:solidFill>
                <a:latin typeface="Calibri"/>
                <a:cs typeface="Calibri"/>
              </a:rPr>
              <a:t>&amp; </a:t>
            </a:r>
            <a:r>
              <a:rPr sz="2800" spc="-10" dirty="0">
                <a:solidFill>
                  <a:srgbClr val="222268"/>
                </a:solidFill>
                <a:latin typeface="Calibri"/>
                <a:cs typeface="Calibri"/>
              </a:rPr>
              <a:t>Inference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72050" y="3794848"/>
            <a:ext cx="2738755" cy="1219200"/>
          </a:xfrm>
          <a:custGeom>
            <a:avLst/>
            <a:gdLst/>
            <a:ahLst/>
            <a:cxnLst/>
            <a:rect l="l" t="t" r="r" b="b"/>
            <a:pathLst>
              <a:path w="2738754" h="1219200">
                <a:moveTo>
                  <a:pt x="2128649" y="0"/>
                </a:moveTo>
                <a:lnTo>
                  <a:pt x="609600" y="0"/>
                </a:lnTo>
                <a:lnTo>
                  <a:pt x="561960" y="1834"/>
                </a:lnTo>
                <a:lnTo>
                  <a:pt x="515322" y="7245"/>
                </a:lnTo>
                <a:lnTo>
                  <a:pt x="469824" y="16099"/>
                </a:lnTo>
                <a:lnTo>
                  <a:pt x="425599" y="28260"/>
                </a:lnTo>
                <a:lnTo>
                  <a:pt x="382783" y="43592"/>
                </a:lnTo>
                <a:lnTo>
                  <a:pt x="341513" y="61960"/>
                </a:lnTo>
                <a:lnTo>
                  <a:pt x="301923" y="83228"/>
                </a:lnTo>
                <a:lnTo>
                  <a:pt x="264148" y="107260"/>
                </a:lnTo>
                <a:lnTo>
                  <a:pt x="228326" y="133922"/>
                </a:lnTo>
                <a:lnTo>
                  <a:pt x="194590" y="163077"/>
                </a:lnTo>
                <a:lnTo>
                  <a:pt x="163077" y="194590"/>
                </a:lnTo>
                <a:lnTo>
                  <a:pt x="133922" y="228326"/>
                </a:lnTo>
                <a:lnTo>
                  <a:pt x="107260" y="264148"/>
                </a:lnTo>
                <a:lnTo>
                  <a:pt x="83228" y="301923"/>
                </a:lnTo>
                <a:lnTo>
                  <a:pt x="61960" y="341513"/>
                </a:lnTo>
                <a:lnTo>
                  <a:pt x="43592" y="382783"/>
                </a:lnTo>
                <a:lnTo>
                  <a:pt x="28260" y="425599"/>
                </a:lnTo>
                <a:lnTo>
                  <a:pt x="16099" y="469824"/>
                </a:lnTo>
                <a:lnTo>
                  <a:pt x="7245" y="515322"/>
                </a:lnTo>
                <a:lnTo>
                  <a:pt x="1834" y="561960"/>
                </a:lnTo>
                <a:lnTo>
                  <a:pt x="0" y="609599"/>
                </a:lnTo>
                <a:lnTo>
                  <a:pt x="1834" y="657239"/>
                </a:lnTo>
                <a:lnTo>
                  <a:pt x="7245" y="703877"/>
                </a:lnTo>
                <a:lnTo>
                  <a:pt x="16099" y="749375"/>
                </a:lnTo>
                <a:lnTo>
                  <a:pt x="28260" y="793600"/>
                </a:lnTo>
                <a:lnTo>
                  <a:pt x="43592" y="836416"/>
                </a:lnTo>
                <a:lnTo>
                  <a:pt x="61960" y="877686"/>
                </a:lnTo>
                <a:lnTo>
                  <a:pt x="83228" y="917276"/>
                </a:lnTo>
                <a:lnTo>
                  <a:pt x="107260" y="955051"/>
                </a:lnTo>
                <a:lnTo>
                  <a:pt x="133922" y="990873"/>
                </a:lnTo>
                <a:lnTo>
                  <a:pt x="163077" y="1024609"/>
                </a:lnTo>
                <a:lnTo>
                  <a:pt x="194590" y="1056122"/>
                </a:lnTo>
                <a:lnTo>
                  <a:pt x="228326" y="1085277"/>
                </a:lnTo>
                <a:lnTo>
                  <a:pt x="264148" y="1111939"/>
                </a:lnTo>
                <a:lnTo>
                  <a:pt x="301923" y="1135971"/>
                </a:lnTo>
                <a:lnTo>
                  <a:pt x="341513" y="1157239"/>
                </a:lnTo>
                <a:lnTo>
                  <a:pt x="382783" y="1175607"/>
                </a:lnTo>
                <a:lnTo>
                  <a:pt x="425599" y="1190939"/>
                </a:lnTo>
                <a:lnTo>
                  <a:pt x="469824" y="1203100"/>
                </a:lnTo>
                <a:lnTo>
                  <a:pt x="515322" y="1211954"/>
                </a:lnTo>
                <a:lnTo>
                  <a:pt x="561960" y="1217365"/>
                </a:lnTo>
                <a:lnTo>
                  <a:pt x="609600" y="1219199"/>
                </a:lnTo>
                <a:lnTo>
                  <a:pt x="2128649" y="1219199"/>
                </a:lnTo>
                <a:lnTo>
                  <a:pt x="2176289" y="1217365"/>
                </a:lnTo>
                <a:lnTo>
                  <a:pt x="2222926" y="1211954"/>
                </a:lnTo>
                <a:lnTo>
                  <a:pt x="2268425" y="1203100"/>
                </a:lnTo>
                <a:lnTo>
                  <a:pt x="2312650" y="1190939"/>
                </a:lnTo>
                <a:lnTo>
                  <a:pt x="2355465" y="1175607"/>
                </a:lnTo>
                <a:lnTo>
                  <a:pt x="2396736" y="1157239"/>
                </a:lnTo>
                <a:lnTo>
                  <a:pt x="2436326" y="1135971"/>
                </a:lnTo>
                <a:lnTo>
                  <a:pt x="2474100" y="1111939"/>
                </a:lnTo>
                <a:lnTo>
                  <a:pt x="2509923" y="1085277"/>
                </a:lnTo>
                <a:lnTo>
                  <a:pt x="2543659" y="1056122"/>
                </a:lnTo>
                <a:lnTo>
                  <a:pt x="2575172" y="1024609"/>
                </a:lnTo>
                <a:lnTo>
                  <a:pt x="2604327" y="990873"/>
                </a:lnTo>
                <a:lnTo>
                  <a:pt x="2630988" y="955051"/>
                </a:lnTo>
                <a:lnTo>
                  <a:pt x="2655021" y="917276"/>
                </a:lnTo>
                <a:lnTo>
                  <a:pt x="2676289" y="877686"/>
                </a:lnTo>
                <a:lnTo>
                  <a:pt x="2694656" y="836416"/>
                </a:lnTo>
                <a:lnTo>
                  <a:pt x="2709988" y="793600"/>
                </a:lnTo>
                <a:lnTo>
                  <a:pt x="2722149" y="749375"/>
                </a:lnTo>
                <a:lnTo>
                  <a:pt x="2731003" y="703877"/>
                </a:lnTo>
                <a:lnTo>
                  <a:pt x="2736415" y="657239"/>
                </a:lnTo>
                <a:lnTo>
                  <a:pt x="2738249" y="609599"/>
                </a:lnTo>
                <a:lnTo>
                  <a:pt x="2736415" y="561960"/>
                </a:lnTo>
                <a:lnTo>
                  <a:pt x="2731003" y="515322"/>
                </a:lnTo>
                <a:lnTo>
                  <a:pt x="2722149" y="469824"/>
                </a:lnTo>
                <a:lnTo>
                  <a:pt x="2709988" y="425599"/>
                </a:lnTo>
                <a:lnTo>
                  <a:pt x="2694656" y="382783"/>
                </a:lnTo>
                <a:lnTo>
                  <a:pt x="2676289" y="341513"/>
                </a:lnTo>
                <a:lnTo>
                  <a:pt x="2655021" y="301923"/>
                </a:lnTo>
                <a:lnTo>
                  <a:pt x="2630988" y="264148"/>
                </a:lnTo>
                <a:lnTo>
                  <a:pt x="2604327" y="228326"/>
                </a:lnTo>
                <a:lnTo>
                  <a:pt x="2575172" y="194590"/>
                </a:lnTo>
                <a:lnTo>
                  <a:pt x="2543659" y="163077"/>
                </a:lnTo>
                <a:lnTo>
                  <a:pt x="2509923" y="133922"/>
                </a:lnTo>
                <a:lnTo>
                  <a:pt x="2474100" y="107260"/>
                </a:lnTo>
                <a:lnTo>
                  <a:pt x="2436326" y="83228"/>
                </a:lnTo>
                <a:lnTo>
                  <a:pt x="2396736" y="61960"/>
                </a:lnTo>
                <a:lnTo>
                  <a:pt x="2355465" y="43592"/>
                </a:lnTo>
                <a:lnTo>
                  <a:pt x="2312650" y="28260"/>
                </a:lnTo>
                <a:lnTo>
                  <a:pt x="2268425" y="16099"/>
                </a:lnTo>
                <a:lnTo>
                  <a:pt x="2222926" y="7245"/>
                </a:lnTo>
                <a:lnTo>
                  <a:pt x="2176289" y="1834"/>
                </a:lnTo>
                <a:lnTo>
                  <a:pt x="2128649" y="0"/>
                </a:lnTo>
                <a:close/>
              </a:path>
            </a:pathLst>
          </a:custGeom>
          <a:solidFill>
            <a:srgbClr val="D5D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35320" y="3908008"/>
            <a:ext cx="1613535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84150" marR="5080" indent="-172085">
              <a:lnSpc>
                <a:spcPct val="101200"/>
              </a:lnSpc>
              <a:spcBef>
                <a:spcPts val="60"/>
              </a:spcBef>
            </a:pPr>
            <a:r>
              <a:rPr sz="2800" spc="-10" dirty="0">
                <a:solidFill>
                  <a:srgbClr val="222268"/>
                </a:solidFill>
                <a:latin typeface="Calibri"/>
                <a:cs typeface="Calibri"/>
              </a:rPr>
              <a:t>Supervised 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95598" y="5399408"/>
            <a:ext cx="5991225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017905" marR="5080" indent="-1005840">
              <a:lnSpc>
                <a:spcPct val="101200"/>
              </a:lnSpc>
              <a:spcBef>
                <a:spcPts val="60"/>
              </a:spcBef>
            </a:pP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How</a:t>
            </a:r>
            <a:r>
              <a:rPr sz="28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can</a:t>
            </a:r>
            <a:r>
              <a:rPr sz="280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8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find</a:t>
            </a:r>
            <a:r>
              <a:rPr sz="28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i="1" dirty="0">
                <a:solidFill>
                  <a:srgbClr val="C00000"/>
                </a:solidFill>
                <a:latin typeface="Calibri"/>
                <a:cs typeface="Calibri"/>
              </a:rPr>
              <a:t>rules</a:t>
            </a:r>
            <a:r>
              <a:rPr sz="2800" b="1" i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sz="2800" b="1" i="1" dirty="0">
                <a:solidFill>
                  <a:srgbClr val="C00000"/>
                </a:solidFill>
                <a:latin typeface="Calibri"/>
                <a:cs typeface="Calibri"/>
              </a:rPr>
              <a:t>policy)</a:t>
            </a:r>
            <a:r>
              <a:rPr sz="2800" b="1" i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28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make</a:t>
            </a:r>
            <a:r>
              <a:rPr sz="28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C00000"/>
                </a:solidFill>
                <a:latin typeface="Calibri"/>
                <a:cs typeface="Calibri"/>
              </a:rPr>
              <a:t>best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decisions</a:t>
            </a:r>
            <a:r>
              <a:rPr sz="2800" spc="-7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for</a:t>
            </a:r>
            <a:r>
              <a:rPr sz="2800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i="1" dirty="0">
                <a:solidFill>
                  <a:srgbClr val="C00000"/>
                </a:solidFill>
                <a:latin typeface="Calibri"/>
                <a:cs typeface="Calibri"/>
              </a:rPr>
              <a:t>any</a:t>
            </a:r>
            <a:r>
              <a:rPr sz="2800" b="1" i="1" spc="-6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situation?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05593" y="2307732"/>
            <a:ext cx="3949945" cy="225469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3475" y="1659393"/>
            <a:ext cx="6915150" cy="3714750"/>
            <a:chOff x="1133475" y="1659393"/>
            <a:chExt cx="6915150" cy="3714750"/>
          </a:xfrm>
        </p:grpSpPr>
        <p:sp>
          <p:nvSpPr>
            <p:cNvPr id="3" name="object 3"/>
            <p:cNvSpPr/>
            <p:nvPr/>
          </p:nvSpPr>
          <p:spPr>
            <a:xfrm>
              <a:off x="1162050" y="1687968"/>
              <a:ext cx="6858000" cy="3657600"/>
            </a:xfrm>
            <a:custGeom>
              <a:avLst/>
              <a:gdLst/>
              <a:ahLst/>
              <a:cxnLst/>
              <a:rect l="l" t="t" r="r" b="b"/>
              <a:pathLst>
                <a:path w="6858000" h="3657600">
                  <a:moveTo>
                    <a:pt x="794906" y="0"/>
                  </a:moveTo>
                  <a:lnTo>
                    <a:pt x="6063094" y="0"/>
                  </a:lnTo>
                  <a:lnTo>
                    <a:pt x="6111517" y="1450"/>
                  </a:lnTo>
                  <a:lnTo>
                    <a:pt x="6159173" y="5747"/>
                  </a:lnTo>
                  <a:lnTo>
                    <a:pt x="6205979" y="12807"/>
                  </a:lnTo>
                  <a:lnTo>
                    <a:pt x="6251851" y="22546"/>
                  </a:lnTo>
                  <a:lnTo>
                    <a:pt x="6296706" y="34882"/>
                  </a:lnTo>
                  <a:lnTo>
                    <a:pt x="6340462" y="49731"/>
                  </a:lnTo>
                  <a:lnTo>
                    <a:pt x="6383034" y="67010"/>
                  </a:lnTo>
                  <a:lnTo>
                    <a:pt x="6424341" y="86637"/>
                  </a:lnTo>
                  <a:lnTo>
                    <a:pt x="6464298" y="108527"/>
                  </a:lnTo>
                  <a:lnTo>
                    <a:pt x="6502822" y="132599"/>
                  </a:lnTo>
                  <a:lnTo>
                    <a:pt x="6539831" y="158768"/>
                  </a:lnTo>
                  <a:lnTo>
                    <a:pt x="6575241" y="186951"/>
                  </a:lnTo>
                  <a:lnTo>
                    <a:pt x="6608969" y="217066"/>
                  </a:lnTo>
                  <a:lnTo>
                    <a:pt x="6640932" y="249030"/>
                  </a:lnTo>
                  <a:lnTo>
                    <a:pt x="6671047" y="282758"/>
                  </a:lnTo>
                  <a:lnTo>
                    <a:pt x="6699231" y="318168"/>
                  </a:lnTo>
                  <a:lnTo>
                    <a:pt x="6725400" y="355177"/>
                  </a:lnTo>
                  <a:lnTo>
                    <a:pt x="6749471" y="393701"/>
                  </a:lnTo>
                  <a:lnTo>
                    <a:pt x="6771362" y="433658"/>
                  </a:lnTo>
                  <a:lnTo>
                    <a:pt x="6790989" y="474965"/>
                  </a:lnTo>
                  <a:lnTo>
                    <a:pt x="6808268" y="517537"/>
                  </a:lnTo>
                  <a:lnTo>
                    <a:pt x="6823117" y="561293"/>
                  </a:lnTo>
                  <a:lnTo>
                    <a:pt x="6835453" y="606148"/>
                  </a:lnTo>
                  <a:lnTo>
                    <a:pt x="6845192" y="652020"/>
                  </a:lnTo>
                  <a:lnTo>
                    <a:pt x="6852252" y="698826"/>
                  </a:lnTo>
                  <a:lnTo>
                    <a:pt x="6856549" y="746482"/>
                  </a:lnTo>
                  <a:lnTo>
                    <a:pt x="6858000" y="794906"/>
                  </a:lnTo>
                  <a:lnTo>
                    <a:pt x="6858000" y="2862694"/>
                  </a:lnTo>
                  <a:lnTo>
                    <a:pt x="6856549" y="2911117"/>
                  </a:lnTo>
                  <a:lnTo>
                    <a:pt x="6852252" y="2958773"/>
                  </a:lnTo>
                  <a:lnTo>
                    <a:pt x="6845192" y="3005579"/>
                  </a:lnTo>
                  <a:lnTo>
                    <a:pt x="6835453" y="3051451"/>
                  </a:lnTo>
                  <a:lnTo>
                    <a:pt x="6823117" y="3096306"/>
                  </a:lnTo>
                  <a:lnTo>
                    <a:pt x="6808268" y="3140062"/>
                  </a:lnTo>
                  <a:lnTo>
                    <a:pt x="6790989" y="3182634"/>
                  </a:lnTo>
                  <a:lnTo>
                    <a:pt x="6771362" y="3223941"/>
                  </a:lnTo>
                  <a:lnTo>
                    <a:pt x="6749471" y="3263898"/>
                  </a:lnTo>
                  <a:lnTo>
                    <a:pt x="6725400" y="3302422"/>
                  </a:lnTo>
                  <a:lnTo>
                    <a:pt x="6699231" y="3339431"/>
                  </a:lnTo>
                  <a:lnTo>
                    <a:pt x="6671047" y="3374841"/>
                  </a:lnTo>
                  <a:lnTo>
                    <a:pt x="6640932" y="3408569"/>
                  </a:lnTo>
                  <a:lnTo>
                    <a:pt x="6608969" y="3440532"/>
                  </a:lnTo>
                  <a:lnTo>
                    <a:pt x="6575241" y="3470647"/>
                  </a:lnTo>
                  <a:lnTo>
                    <a:pt x="6539831" y="3498831"/>
                  </a:lnTo>
                  <a:lnTo>
                    <a:pt x="6502822" y="3525000"/>
                  </a:lnTo>
                  <a:lnTo>
                    <a:pt x="6464298" y="3549071"/>
                  </a:lnTo>
                  <a:lnTo>
                    <a:pt x="6424341" y="3570962"/>
                  </a:lnTo>
                  <a:lnTo>
                    <a:pt x="6383034" y="3590589"/>
                  </a:lnTo>
                  <a:lnTo>
                    <a:pt x="6340462" y="3607868"/>
                  </a:lnTo>
                  <a:lnTo>
                    <a:pt x="6296706" y="3622717"/>
                  </a:lnTo>
                  <a:lnTo>
                    <a:pt x="6251851" y="3635053"/>
                  </a:lnTo>
                  <a:lnTo>
                    <a:pt x="6205979" y="3644792"/>
                  </a:lnTo>
                  <a:lnTo>
                    <a:pt x="6159173" y="3651852"/>
                  </a:lnTo>
                  <a:lnTo>
                    <a:pt x="6111517" y="3656149"/>
                  </a:lnTo>
                  <a:lnTo>
                    <a:pt x="6063094" y="3657600"/>
                  </a:lnTo>
                  <a:lnTo>
                    <a:pt x="794906" y="3657600"/>
                  </a:lnTo>
                  <a:lnTo>
                    <a:pt x="746482" y="3656149"/>
                  </a:lnTo>
                  <a:lnTo>
                    <a:pt x="698826" y="3651852"/>
                  </a:lnTo>
                  <a:lnTo>
                    <a:pt x="652020" y="3644792"/>
                  </a:lnTo>
                  <a:lnTo>
                    <a:pt x="606148" y="3635053"/>
                  </a:lnTo>
                  <a:lnTo>
                    <a:pt x="561293" y="3622717"/>
                  </a:lnTo>
                  <a:lnTo>
                    <a:pt x="517537" y="3607868"/>
                  </a:lnTo>
                  <a:lnTo>
                    <a:pt x="474965" y="3590589"/>
                  </a:lnTo>
                  <a:lnTo>
                    <a:pt x="433658" y="3570962"/>
                  </a:lnTo>
                  <a:lnTo>
                    <a:pt x="393701" y="3549071"/>
                  </a:lnTo>
                  <a:lnTo>
                    <a:pt x="355177" y="3525000"/>
                  </a:lnTo>
                  <a:lnTo>
                    <a:pt x="318168" y="3498831"/>
                  </a:lnTo>
                  <a:lnTo>
                    <a:pt x="282758" y="3470647"/>
                  </a:lnTo>
                  <a:lnTo>
                    <a:pt x="249030" y="3440532"/>
                  </a:lnTo>
                  <a:lnTo>
                    <a:pt x="217066" y="3408569"/>
                  </a:lnTo>
                  <a:lnTo>
                    <a:pt x="186951" y="3374841"/>
                  </a:lnTo>
                  <a:lnTo>
                    <a:pt x="158768" y="3339431"/>
                  </a:lnTo>
                  <a:lnTo>
                    <a:pt x="132599" y="3302422"/>
                  </a:lnTo>
                  <a:lnTo>
                    <a:pt x="108527" y="3263898"/>
                  </a:lnTo>
                  <a:lnTo>
                    <a:pt x="86637" y="3223941"/>
                  </a:lnTo>
                  <a:lnTo>
                    <a:pt x="67010" y="3182634"/>
                  </a:lnTo>
                  <a:lnTo>
                    <a:pt x="49731" y="3140062"/>
                  </a:lnTo>
                  <a:lnTo>
                    <a:pt x="34882" y="3096306"/>
                  </a:lnTo>
                  <a:lnTo>
                    <a:pt x="22546" y="3051451"/>
                  </a:lnTo>
                  <a:lnTo>
                    <a:pt x="12807" y="3005579"/>
                  </a:lnTo>
                  <a:lnTo>
                    <a:pt x="5747" y="2958773"/>
                  </a:lnTo>
                  <a:lnTo>
                    <a:pt x="1450" y="2911117"/>
                  </a:lnTo>
                  <a:lnTo>
                    <a:pt x="0" y="2862694"/>
                  </a:lnTo>
                  <a:lnTo>
                    <a:pt x="0" y="794906"/>
                  </a:lnTo>
                  <a:lnTo>
                    <a:pt x="1450" y="746482"/>
                  </a:lnTo>
                  <a:lnTo>
                    <a:pt x="5747" y="698826"/>
                  </a:lnTo>
                  <a:lnTo>
                    <a:pt x="12807" y="652020"/>
                  </a:lnTo>
                  <a:lnTo>
                    <a:pt x="22546" y="606148"/>
                  </a:lnTo>
                  <a:lnTo>
                    <a:pt x="34882" y="561293"/>
                  </a:lnTo>
                  <a:lnTo>
                    <a:pt x="49731" y="517537"/>
                  </a:lnTo>
                  <a:lnTo>
                    <a:pt x="67010" y="474965"/>
                  </a:lnTo>
                  <a:lnTo>
                    <a:pt x="86637" y="433658"/>
                  </a:lnTo>
                  <a:lnTo>
                    <a:pt x="108527" y="393701"/>
                  </a:lnTo>
                  <a:lnTo>
                    <a:pt x="132599" y="355177"/>
                  </a:lnTo>
                  <a:lnTo>
                    <a:pt x="158768" y="318168"/>
                  </a:lnTo>
                  <a:lnTo>
                    <a:pt x="186951" y="282758"/>
                  </a:lnTo>
                  <a:lnTo>
                    <a:pt x="217066" y="249030"/>
                  </a:lnTo>
                  <a:lnTo>
                    <a:pt x="249030" y="217066"/>
                  </a:lnTo>
                  <a:lnTo>
                    <a:pt x="282758" y="186951"/>
                  </a:lnTo>
                  <a:lnTo>
                    <a:pt x="318168" y="158768"/>
                  </a:lnTo>
                  <a:lnTo>
                    <a:pt x="355177" y="132599"/>
                  </a:lnTo>
                  <a:lnTo>
                    <a:pt x="393701" y="108527"/>
                  </a:lnTo>
                  <a:lnTo>
                    <a:pt x="433658" y="86637"/>
                  </a:lnTo>
                  <a:lnTo>
                    <a:pt x="474965" y="67010"/>
                  </a:lnTo>
                  <a:lnTo>
                    <a:pt x="517537" y="49731"/>
                  </a:lnTo>
                  <a:lnTo>
                    <a:pt x="561293" y="34882"/>
                  </a:lnTo>
                  <a:lnTo>
                    <a:pt x="606148" y="22546"/>
                  </a:lnTo>
                  <a:lnTo>
                    <a:pt x="652020" y="12807"/>
                  </a:lnTo>
                  <a:lnTo>
                    <a:pt x="698826" y="5747"/>
                  </a:lnTo>
                  <a:lnTo>
                    <a:pt x="746482" y="1450"/>
                  </a:lnTo>
                  <a:lnTo>
                    <a:pt x="794906" y="0"/>
                  </a:lnTo>
                  <a:close/>
                </a:path>
              </a:pathLst>
            </a:custGeom>
            <a:ln w="57150">
              <a:solidFill>
                <a:srgbClr val="79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66850" y="2019486"/>
              <a:ext cx="2738755" cy="1219200"/>
            </a:xfrm>
            <a:custGeom>
              <a:avLst/>
              <a:gdLst/>
              <a:ahLst/>
              <a:cxnLst/>
              <a:rect l="l" t="t" r="r" b="b"/>
              <a:pathLst>
                <a:path w="2738754" h="1219200">
                  <a:moveTo>
                    <a:pt x="2128649" y="0"/>
                  </a:moveTo>
                  <a:lnTo>
                    <a:pt x="609600" y="0"/>
                  </a:lnTo>
                  <a:lnTo>
                    <a:pt x="561960" y="1834"/>
                  </a:lnTo>
                  <a:lnTo>
                    <a:pt x="515322" y="7245"/>
                  </a:lnTo>
                  <a:lnTo>
                    <a:pt x="469824" y="16100"/>
                  </a:lnTo>
                  <a:lnTo>
                    <a:pt x="425599" y="28260"/>
                  </a:lnTo>
                  <a:lnTo>
                    <a:pt x="382783" y="43592"/>
                  </a:lnTo>
                  <a:lnTo>
                    <a:pt x="341513" y="61960"/>
                  </a:lnTo>
                  <a:lnTo>
                    <a:pt x="301923" y="83228"/>
                  </a:lnTo>
                  <a:lnTo>
                    <a:pt x="264148" y="107260"/>
                  </a:lnTo>
                  <a:lnTo>
                    <a:pt x="228326" y="133922"/>
                  </a:lnTo>
                  <a:lnTo>
                    <a:pt x="194590" y="163077"/>
                  </a:lnTo>
                  <a:lnTo>
                    <a:pt x="163077" y="194590"/>
                  </a:lnTo>
                  <a:lnTo>
                    <a:pt x="133922" y="228326"/>
                  </a:lnTo>
                  <a:lnTo>
                    <a:pt x="107260" y="264149"/>
                  </a:lnTo>
                  <a:lnTo>
                    <a:pt x="83228" y="301923"/>
                  </a:lnTo>
                  <a:lnTo>
                    <a:pt x="61960" y="341513"/>
                  </a:lnTo>
                  <a:lnTo>
                    <a:pt x="43592" y="382784"/>
                  </a:lnTo>
                  <a:lnTo>
                    <a:pt x="28260" y="425599"/>
                  </a:lnTo>
                  <a:lnTo>
                    <a:pt x="16099" y="469824"/>
                  </a:lnTo>
                  <a:lnTo>
                    <a:pt x="7245" y="515323"/>
                  </a:lnTo>
                  <a:lnTo>
                    <a:pt x="1834" y="561960"/>
                  </a:lnTo>
                  <a:lnTo>
                    <a:pt x="0" y="609600"/>
                  </a:lnTo>
                  <a:lnTo>
                    <a:pt x="1834" y="657239"/>
                  </a:lnTo>
                  <a:lnTo>
                    <a:pt x="7245" y="703877"/>
                  </a:lnTo>
                  <a:lnTo>
                    <a:pt x="16099" y="749375"/>
                  </a:lnTo>
                  <a:lnTo>
                    <a:pt x="28260" y="793600"/>
                  </a:lnTo>
                  <a:lnTo>
                    <a:pt x="43592" y="836416"/>
                  </a:lnTo>
                  <a:lnTo>
                    <a:pt x="61960" y="877686"/>
                  </a:lnTo>
                  <a:lnTo>
                    <a:pt x="83228" y="917276"/>
                  </a:lnTo>
                  <a:lnTo>
                    <a:pt x="107260" y="955051"/>
                  </a:lnTo>
                  <a:lnTo>
                    <a:pt x="133922" y="990873"/>
                  </a:lnTo>
                  <a:lnTo>
                    <a:pt x="163077" y="1024609"/>
                  </a:lnTo>
                  <a:lnTo>
                    <a:pt x="194590" y="1056122"/>
                  </a:lnTo>
                  <a:lnTo>
                    <a:pt x="228326" y="1085277"/>
                  </a:lnTo>
                  <a:lnTo>
                    <a:pt x="264148" y="1111939"/>
                  </a:lnTo>
                  <a:lnTo>
                    <a:pt x="301923" y="1135971"/>
                  </a:lnTo>
                  <a:lnTo>
                    <a:pt x="341513" y="1157239"/>
                  </a:lnTo>
                  <a:lnTo>
                    <a:pt x="382783" y="1175607"/>
                  </a:lnTo>
                  <a:lnTo>
                    <a:pt x="425599" y="1190939"/>
                  </a:lnTo>
                  <a:lnTo>
                    <a:pt x="469824" y="1203100"/>
                  </a:lnTo>
                  <a:lnTo>
                    <a:pt x="515322" y="1211954"/>
                  </a:lnTo>
                  <a:lnTo>
                    <a:pt x="561960" y="1217365"/>
                  </a:lnTo>
                  <a:lnTo>
                    <a:pt x="609600" y="1219200"/>
                  </a:lnTo>
                  <a:lnTo>
                    <a:pt x="2128649" y="1219200"/>
                  </a:lnTo>
                  <a:lnTo>
                    <a:pt x="2176289" y="1217365"/>
                  </a:lnTo>
                  <a:lnTo>
                    <a:pt x="2222926" y="1211954"/>
                  </a:lnTo>
                  <a:lnTo>
                    <a:pt x="2268425" y="1203100"/>
                  </a:lnTo>
                  <a:lnTo>
                    <a:pt x="2312650" y="1190939"/>
                  </a:lnTo>
                  <a:lnTo>
                    <a:pt x="2355465" y="1175607"/>
                  </a:lnTo>
                  <a:lnTo>
                    <a:pt x="2396736" y="1157239"/>
                  </a:lnTo>
                  <a:lnTo>
                    <a:pt x="2436326" y="1135971"/>
                  </a:lnTo>
                  <a:lnTo>
                    <a:pt x="2474100" y="1111939"/>
                  </a:lnTo>
                  <a:lnTo>
                    <a:pt x="2509923" y="1085277"/>
                  </a:lnTo>
                  <a:lnTo>
                    <a:pt x="2543659" y="1056122"/>
                  </a:lnTo>
                  <a:lnTo>
                    <a:pt x="2575172" y="1024609"/>
                  </a:lnTo>
                  <a:lnTo>
                    <a:pt x="2604327" y="990873"/>
                  </a:lnTo>
                  <a:lnTo>
                    <a:pt x="2630988" y="955051"/>
                  </a:lnTo>
                  <a:lnTo>
                    <a:pt x="2655021" y="917276"/>
                  </a:lnTo>
                  <a:lnTo>
                    <a:pt x="2676289" y="877686"/>
                  </a:lnTo>
                  <a:lnTo>
                    <a:pt x="2694656" y="836416"/>
                  </a:lnTo>
                  <a:lnTo>
                    <a:pt x="2709988" y="793600"/>
                  </a:lnTo>
                  <a:lnTo>
                    <a:pt x="2722149" y="749375"/>
                  </a:lnTo>
                  <a:lnTo>
                    <a:pt x="2731003" y="703877"/>
                  </a:lnTo>
                  <a:lnTo>
                    <a:pt x="2736415" y="657239"/>
                  </a:lnTo>
                  <a:lnTo>
                    <a:pt x="2738249" y="609600"/>
                  </a:lnTo>
                  <a:lnTo>
                    <a:pt x="2736415" y="561960"/>
                  </a:lnTo>
                  <a:lnTo>
                    <a:pt x="2731003" y="515323"/>
                  </a:lnTo>
                  <a:lnTo>
                    <a:pt x="2722149" y="469824"/>
                  </a:lnTo>
                  <a:lnTo>
                    <a:pt x="2709988" y="425599"/>
                  </a:lnTo>
                  <a:lnTo>
                    <a:pt x="2694656" y="382784"/>
                  </a:lnTo>
                  <a:lnTo>
                    <a:pt x="2676289" y="341513"/>
                  </a:lnTo>
                  <a:lnTo>
                    <a:pt x="2655021" y="301923"/>
                  </a:lnTo>
                  <a:lnTo>
                    <a:pt x="2630988" y="264149"/>
                  </a:lnTo>
                  <a:lnTo>
                    <a:pt x="2604327" y="228326"/>
                  </a:lnTo>
                  <a:lnTo>
                    <a:pt x="2575172" y="194590"/>
                  </a:lnTo>
                  <a:lnTo>
                    <a:pt x="2543659" y="163077"/>
                  </a:lnTo>
                  <a:lnTo>
                    <a:pt x="2509923" y="133922"/>
                  </a:lnTo>
                  <a:lnTo>
                    <a:pt x="2474100" y="107260"/>
                  </a:lnTo>
                  <a:lnTo>
                    <a:pt x="2436326" y="83228"/>
                  </a:lnTo>
                  <a:lnTo>
                    <a:pt x="2396736" y="61960"/>
                  </a:lnTo>
                  <a:lnTo>
                    <a:pt x="2355465" y="43592"/>
                  </a:lnTo>
                  <a:lnTo>
                    <a:pt x="2312650" y="28260"/>
                  </a:lnTo>
                  <a:lnTo>
                    <a:pt x="2268425" y="16100"/>
                  </a:lnTo>
                  <a:lnTo>
                    <a:pt x="2222926" y="7245"/>
                  </a:lnTo>
                  <a:lnTo>
                    <a:pt x="2176289" y="1834"/>
                  </a:lnTo>
                  <a:lnTo>
                    <a:pt x="2128649" y="0"/>
                  </a:lnTo>
                  <a:close/>
                </a:path>
              </a:pathLst>
            </a:custGeom>
            <a:solidFill>
              <a:srgbClr val="D5D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39096" y="112888"/>
            <a:ext cx="31153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210" dirty="0"/>
              <a:t> </a:t>
            </a:r>
            <a:r>
              <a:rPr spc="-45" dirty="0"/>
              <a:t>Topics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78489" y="2132646"/>
            <a:ext cx="1315720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4925" marR="5080" indent="-22225">
              <a:lnSpc>
                <a:spcPct val="101200"/>
              </a:lnSpc>
              <a:spcBef>
                <a:spcPts val="60"/>
              </a:spcBef>
            </a:pPr>
            <a:r>
              <a:rPr sz="2800" dirty="0">
                <a:solidFill>
                  <a:srgbClr val="222268"/>
                </a:solidFill>
                <a:latin typeface="Calibri"/>
                <a:cs typeface="Calibri"/>
              </a:rPr>
              <a:t>Search</a:t>
            </a:r>
            <a:r>
              <a:rPr sz="2800" spc="-85" dirty="0">
                <a:solidFill>
                  <a:srgbClr val="222268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222268"/>
                </a:solidFill>
                <a:latin typeface="Calibri"/>
                <a:cs typeface="Calibri"/>
              </a:rPr>
              <a:t>&amp; </a:t>
            </a:r>
            <a:r>
              <a:rPr sz="2800" spc="-10" dirty="0">
                <a:solidFill>
                  <a:srgbClr val="222268"/>
                </a:solidFill>
                <a:latin typeface="Calibri"/>
                <a:cs typeface="Calibri"/>
              </a:rPr>
              <a:t>Planning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72050" y="2019486"/>
            <a:ext cx="2738755" cy="1219200"/>
          </a:xfrm>
          <a:custGeom>
            <a:avLst/>
            <a:gdLst/>
            <a:ahLst/>
            <a:cxnLst/>
            <a:rect l="l" t="t" r="r" b="b"/>
            <a:pathLst>
              <a:path w="2738754" h="1219200">
                <a:moveTo>
                  <a:pt x="2128649" y="0"/>
                </a:moveTo>
                <a:lnTo>
                  <a:pt x="609600" y="0"/>
                </a:lnTo>
                <a:lnTo>
                  <a:pt x="561960" y="1834"/>
                </a:lnTo>
                <a:lnTo>
                  <a:pt x="515322" y="7245"/>
                </a:lnTo>
                <a:lnTo>
                  <a:pt x="469824" y="16100"/>
                </a:lnTo>
                <a:lnTo>
                  <a:pt x="425599" y="28260"/>
                </a:lnTo>
                <a:lnTo>
                  <a:pt x="382783" y="43592"/>
                </a:lnTo>
                <a:lnTo>
                  <a:pt x="341513" y="61960"/>
                </a:lnTo>
                <a:lnTo>
                  <a:pt x="301923" y="83228"/>
                </a:lnTo>
                <a:lnTo>
                  <a:pt x="264148" y="107260"/>
                </a:lnTo>
                <a:lnTo>
                  <a:pt x="228326" y="133922"/>
                </a:lnTo>
                <a:lnTo>
                  <a:pt x="194590" y="163077"/>
                </a:lnTo>
                <a:lnTo>
                  <a:pt x="163077" y="194590"/>
                </a:lnTo>
                <a:lnTo>
                  <a:pt x="133922" y="228326"/>
                </a:lnTo>
                <a:lnTo>
                  <a:pt x="107260" y="264149"/>
                </a:lnTo>
                <a:lnTo>
                  <a:pt x="83228" y="301923"/>
                </a:lnTo>
                <a:lnTo>
                  <a:pt x="61960" y="341513"/>
                </a:lnTo>
                <a:lnTo>
                  <a:pt x="43592" y="382784"/>
                </a:lnTo>
                <a:lnTo>
                  <a:pt x="28260" y="425599"/>
                </a:lnTo>
                <a:lnTo>
                  <a:pt x="16099" y="469824"/>
                </a:lnTo>
                <a:lnTo>
                  <a:pt x="7245" y="515323"/>
                </a:lnTo>
                <a:lnTo>
                  <a:pt x="1834" y="561960"/>
                </a:lnTo>
                <a:lnTo>
                  <a:pt x="0" y="609600"/>
                </a:lnTo>
                <a:lnTo>
                  <a:pt x="1834" y="657239"/>
                </a:lnTo>
                <a:lnTo>
                  <a:pt x="7245" y="703877"/>
                </a:lnTo>
                <a:lnTo>
                  <a:pt x="16099" y="749375"/>
                </a:lnTo>
                <a:lnTo>
                  <a:pt x="28260" y="793600"/>
                </a:lnTo>
                <a:lnTo>
                  <a:pt x="43592" y="836416"/>
                </a:lnTo>
                <a:lnTo>
                  <a:pt x="61960" y="877686"/>
                </a:lnTo>
                <a:lnTo>
                  <a:pt x="83228" y="917276"/>
                </a:lnTo>
                <a:lnTo>
                  <a:pt x="107260" y="955051"/>
                </a:lnTo>
                <a:lnTo>
                  <a:pt x="133922" y="990873"/>
                </a:lnTo>
                <a:lnTo>
                  <a:pt x="163077" y="1024609"/>
                </a:lnTo>
                <a:lnTo>
                  <a:pt x="194590" y="1056122"/>
                </a:lnTo>
                <a:lnTo>
                  <a:pt x="228326" y="1085277"/>
                </a:lnTo>
                <a:lnTo>
                  <a:pt x="264148" y="1111939"/>
                </a:lnTo>
                <a:lnTo>
                  <a:pt x="301923" y="1135971"/>
                </a:lnTo>
                <a:lnTo>
                  <a:pt x="341513" y="1157239"/>
                </a:lnTo>
                <a:lnTo>
                  <a:pt x="382783" y="1175607"/>
                </a:lnTo>
                <a:lnTo>
                  <a:pt x="425599" y="1190939"/>
                </a:lnTo>
                <a:lnTo>
                  <a:pt x="469824" y="1203100"/>
                </a:lnTo>
                <a:lnTo>
                  <a:pt x="515322" y="1211954"/>
                </a:lnTo>
                <a:lnTo>
                  <a:pt x="561960" y="1217365"/>
                </a:lnTo>
                <a:lnTo>
                  <a:pt x="609600" y="1219200"/>
                </a:lnTo>
                <a:lnTo>
                  <a:pt x="2128649" y="1219200"/>
                </a:lnTo>
                <a:lnTo>
                  <a:pt x="2176289" y="1217365"/>
                </a:lnTo>
                <a:lnTo>
                  <a:pt x="2222926" y="1211954"/>
                </a:lnTo>
                <a:lnTo>
                  <a:pt x="2268425" y="1203100"/>
                </a:lnTo>
                <a:lnTo>
                  <a:pt x="2312650" y="1190939"/>
                </a:lnTo>
                <a:lnTo>
                  <a:pt x="2355465" y="1175607"/>
                </a:lnTo>
                <a:lnTo>
                  <a:pt x="2396736" y="1157239"/>
                </a:lnTo>
                <a:lnTo>
                  <a:pt x="2436326" y="1135971"/>
                </a:lnTo>
                <a:lnTo>
                  <a:pt x="2474100" y="1111939"/>
                </a:lnTo>
                <a:lnTo>
                  <a:pt x="2509923" y="1085277"/>
                </a:lnTo>
                <a:lnTo>
                  <a:pt x="2543659" y="1056122"/>
                </a:lnTo>
                <a:lnTo>
                  <a:pt x="2575172" y="1024609"/>
                </a:lnTo>
                <a:lnTo>
                  <a:pt x="2604327" y="990873"/>
                </a:lnTo>
                <a:lnTo>
                  <a:pt x="2630988" y="955051"/>
                </a:lnTo>
                <a:lnTo>
                  <a:pt x="2655021" y="917276"/>
                </a:lnTo>
                <a:lnTo>
                  <a:pt x="2676289" y="877686"/>
                </a:lnTo>
                <a:lnTo>
                  <a:pt x="2694656" y="836416"/>
                </a:lnTo>
                <a:lnTo>
                  <a:pt x="2709988" y="793600"/>
                </a:lnTo>
                <a:lnTo>
                  <a:pt x="2722149" y="749375"/>
                </a:lnTo>
                <a:lnTo>
                  <a:pt x="2731003" y="703877"/>
                </a:lnTo>
                <a:lnTo>
                  <a:pt x="2736415" y="657239"/>
                </a:lnTo>
                <a:lnTo>
                  <a:pt x="2738249" y="609600"/>
                </a:lnTo>
                <a:lnTo>
                  <a:pt x="2736415" y="561960"/>
                </a:lnTo>
                <a:lnTo>
                  <a:pt x="2731003" y="515323"/>
                </a:lnTo>
                <a:lnTo>
                  <a:pt x="2722149" y="469824"/>
                </a:lnTo>
                <a:lnTo>
                  <a:pt x="2709988" y="425599"/>
                </a:lnTo>
                <a:lnTo>
                  <a:pt x="2694656" y="382784"/>
                </a:lnTo>
                <a:lnTo>
                  <a:pt x="2676289" y="341513"/>
                </a:lnTo>
                <a:lnTo>
                  <a:pt x="2655021" y="301923"/>
                </a:lnTo>
                <a:lnTo>
                  <a:pt x="2630988" y="264149"/>
                </a:lnTo>
                <a:lnTo>
                  <a:pt x="2604327" y="228326"/>
                </a:lnTo>
                <a:lnTo>
                  <a:pt x="2575172" y="194590"/>
                </a:lnTo>
                <a:lnTo>
                  <a:pt x="2543659" y="163077"/>
                </a:lnTo>
                <a:lnTo>
                  <a:pt x="2509923" y="133922"/>
                </a:lnTo>
                <a:lnTo>
                  <a:pt x="2474100" y="107260"/>
                </a:lnTo>
                <a:lnTo>
                  <a:pt x="2436326" y="83228"/>
                </a:lnTo>
                <a:lnTo>
                  <a:pt x="2396736" y="61960"/>
                </a:lnTo>
                <a:lnTo>
                  <a:pt x="2355465" y="43592"/>
                </a:lnTo>
                <a:lnTo>
                  <a:pt x="2312650" y="28260"/>
                </a:lnTo>
                <a:lnTo>
                  <a:pt x="2268425" y="16100"/>
                </a:lnTo>
                <a:lnTo>
                  <a:pt x="2222926" y="7245"/>
                </a:lnTo>
                <a:lnTo>
                  <a:pt x="2176289" y="1834"/>
                </a:lnTo>
                <a:lnTo>
                  <a:pt x="2128649" y="0"/>
                </a:lnTo>
                <a:close/>
              </a:path>
            </a:pathLst>
          </a:custGeom>
          <a:solidFill>
            <a:srgbClr val="D5D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64279" y="2132646"/>
            <a:ext cx="2153920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454659" marR="5080" indent="-442595">
              <a:lnSpc>
                <a:spcPct val="101200"/>
              </a:lnSpc>
              <a:spcBef>
                <a:spcPts val="60"/>
              </a:spcBef>
            </a:pPr>
            <a:r>
              <a:rPr sz="2800" spc="-25" dirty="0">
                <a:solidFill>
                  <a:srgbClr val="222268"/>
                </a:solidFill>
                <a:latin typeface="Calibri"/>
                <a:cs typeface="Calibri"/>
              </a:rPr>
              <a:t>Reinforcement </a:t>
            </a:r>
            <a:r>
              <a:rPr sz="2800" spc="-10" dirty="0">
                <a:solidFill>
                  <a:srgbClr val="222268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66850" y="3821568"/>
            <a:ext cx="2738755" cy="1219200"/>
          </a:xfrm>
          <a:custGeom>
            <a:avLst/>
            <a:gdLst/>
            <a:ahLst/>
            <a:cxnLst/>
            <a:rect l="l" t="t" r="r" b="b"/>
            <a:pathLst>
              <a:path w="2738754" h="1219200">
                <a:moveTo>
                  <a:pt x="2128649" y="0"/>
                </a:moveTo>
                <a:lnTo>
                  <a:pt x="609600" y="0"/>
                </a:lnTo>
                <a:lnTo>
                  <a:pt x="561960" y="1834"/>
                </a:lnTo>
                <a:lnTo>
                  <a:pt x="515322" y="7245"/>
                </a:lnTo>
                <a:lnTo>
                  <a:pt x="469824" y="16099"/>
                </a:lnTo>
                <a:lnTo>
                  <a:pt x="425599" y="28260"/>
                </a:lnTo>
                <a:lnTo>
                  <a:pt x="382783" y="43592"/>
                </a:lnTo>
                <a:lnTo>
                  <a:pt x="341513" y="61960"/>
                </a:lnTo>
                <a:lnTo>
                  <a:pt x="301923" y="83228"/>
                </a:lnTo>
                <a:lnTo>
                  <a:pt x="264148" y="107260"/>
                </a:lnTo>
                <a:lnTo>
                  <a:pt x="228326" y="133922"/>
                </a:lnTo>
                <a:lnTo>
                  <a:pt x="194590" y="163077"/>
                </a:lnTo>
                <a:lnTo>
                  <a:pt x="163077" y="194590"/>
                </a:lnTo>
                <a:lnTo>
                  <a:pt x="133922" y="228326"/>
                </a:lnTo>
                <a:lnTo>
                  <a:pt x="107260" y="264148"/>
                </a:lnTo>
                <a:lnTo>
                  <a:pt x="83228" y="301923"/>
                </a:lnTo>
                <a:lnTo>
                  <a:pt x="61960" y="341513"/>
                </a:lnTo>
                <a:lnTo>
                  <a:pt x="43592" y="382783"/>
                </a:lnTo>
                <a:lnTo>
                  <a:pt x="28260" y="425599"/>
                </a:lnTo>
                <a:lnTo>
                  <a:pt x="16099" y="469824"/>
                </a:lnTo>
                <a:lnTo>
                  <a:pt x="7245" y="515322"/>
                </a:lnTo>
                <a:lnTo>
                  <a:pt x="1834" y="561960"/>
                </a:lnTo>
                <a:lnTo>
                  <a:pt x="0" y="609600"/>
                </a:lnTo>
                <a:lnTo>
                  <a:pt x="1834" y="657239"/>
                </a:lnTo>
                <a:lnTo>
                  <a:pt x="7245" y="703876"/>
                </a:lnTo>
                <a:lnTo>
                  <a:pt x="16099" y="749375"/>
                </a:lnTo>
                <a:lnTo>
                  <a:pt x="28260" y="793600"/>
                </a:lnTo>
                <a:lnTo>
                  <a:pt x="43592" y="836415"/>
                </a:lnTo>
                <a:lnTo>
                  <a:pt x="61960" y="877686"/>
                </a:lnTo>
                <a:lnTo>
                  <a:pt x="83228" y="917276"/>
                </a:lnTo>
                <a:lnTo>
                  <a:pt x="107260" y="955050"/>
                </a:lnTo>
                <a:lnTo>
                  <a:pt x="133922" y="990873"/>
                </a:lnTo>
                <a:lnTo>
                  <a:pt x="163077" y="1024609"/>
                </a:lnTo>
                <a:lnTo>
                  <a:pt x="194590" y="1056122"/>
                </a:lnTo>
                <a:lnTo>
                  <a:pt x="228326" y="1085277"/>
                </a:lnTo>
                <a:lnTo>
                  <a:pt x="264148" y="1111939"/>
                </a:lnTo>
                <a:lnTo>
                  <a:pt x="301923" y="1135971"/>
                </a:lnTo>
                <a:lnTo>
                  <a:pt x="341513" y="1157239"/>
                </a:lnTo>
                <a:lnTo>
                  <a:pt x="382783" y="1175607"/>
                </a:lnTo>
                <a:lnTo>
                  <a:pt x="425599" y="1190939"/>
                </a:lnTo>
                <a:lnTo>
                  <a:pt x="469824" y="1203099"/>
                </a:lnTo>
                <a:lnTo>
                  <a:pt x="515322" y="1211954"/>
                </a:lnTo>
                <a:lnTo>
                  <a:pt x="561960" y="1217365"/>
                </a:lnTo>
                <a:lnTo>
                  <a:pt x="609600" y="1219200"/>
                </a:lnTo>
                <a:lnTo>
                  <a:pt x="2128649" y="1219200"/>
                </a:lnTo>
                <a:lnTo>
                  <a:pt x="2176289" y="1217365"/>
                </a:lnTo>
                <a:lnTo>
                  <a:pt x="2222926" y="1211954"/>
                </a:lnTo>
                <a:lnTo>
                  <a:pt x="2268425" y="1203099"/>
                </a:lnTo>
                <a:lnTo>
                  <a:pt x="2312650" y="1190939"/>
                </a:lnTo>
                <a:lnTo>
                  <a:pt x="2355465" y="1175607"/>
                </a:lnTo>
                <a:lnTo>
                  <a:pt x="2396736" y="1157239"/>
                </a:lnTo>
                <a:lnTo>
                  <a:pt x="2436326" y="1135971"/>
                </a:lnTo>
                <a:lnTo>
                  <a:pt x="2474100" y="1111939"/>
                </a:lnTo>
                <a:lnTo>
                  <a:pt x="2509923" y="1085277"/>
                </a:lnTo>
                <a:lnTo>
                  <a:pt x="2543659" y="1056122"/>
                </a:lnTo>
                <a:lnTo>
                  <a:pt x="2575172" y="1024609"/>
                </a:lnTo>
                <a:lnTo>
                  <a:pt x="2604327" y="990873"/>
                </a:lnTo>
                <a:lnTo>
                  <a:pt x="2630988" y="955050"/>
                </a:lnTo>
                <a:lnTo>
                  <a:pt x="2655021" y="917276"/>
                </a:lnTo>
                <a:lnTo>
                  <a:pt x="2676289" y="877686"/>
                </a:lnTo>
                <a:lnTo>
                  <a:pt x="2694656" y="836415"/>
                </a:lnTo>
                <a:lnTo>
                  <a:pt x="2709988" y="793600"/>
                </a:lnTo>
                <a:lnTo>
                  <a:pt x="2722149" y="749375"/>
                </a:lnTo>
                <a:lnTo>
                  <a:pt x="2731003" y="703876"/>
                </a:lnTo>
                <a:lnTo>
                  <a:pt x="2736415" y="657239"/>
                </a:lnTo>
                <a:lnTo>
                  <a:pt x="2738249" y="609600"/>
                </a:lnTo>
                <a:lnTo>
                  <a:pt x="2736415" y="561960"/>
                </a:lnTo>
                <a:lnTo>
                  <a:pt x="2731003" y="515322"/>
                </a:lnTo>
                <a:lnTo>
                  <a:pt x="2722149" y="469824"/>
                </a:lnTo>
                <a:lnTo>
                  <a:pt x="2709988" y="425599"/>
                </a:lnTo>
                <a:lnTo>
                  <a:pt x="2694656" y="382783"/>
                </a:lnTo>
                <a:lnTo>
                  <a:pt x="2676289" y="341513"/>
                </a:lnTo>
                <a:lnTo>
                  <a:pt x="2655021" y="301923"/>
                </a:lnTo>
                <a:lnTo>
                  <a:pt x="2630988" y="264148"/>
                </a:lnTo>
                <a:lnTo>
                  <a:pt x="2604327" y="228326"/>
                </a:lnTo>
                <a:lnTo>
                  <a:pt x="2575172" y="194590"/>
                </a:lnTo>
                <a:lnTo>
                  <a:pt x="2543659" y="163077"/>
                </a:lnTo>
                <a:lnTo>
                  <a:pt x="2509923" y="133922"/>
                </a:lnTo>
                <a:lnTo>
                  <a:pt x="2474100" y="107260"/>
                </a:lnTo>
                <a:lnTo>
                  <a:pt x="2436326" y="83228"/>
                </a:lnTo>
                <a:lnTo>
                  <a:pt x="2396736" y="61960"/>
                </a:lnTo>
                <a:lnTo>
                  <a:pt x="2355465" y="43592"/>
                </a:lnTo>
                <a:lnTo>
                  <a:pt x="2312650" y="28260"/>
                </a:lnTo>
                <a:lnTo>
                  <a:pt x="2268425" y="16099"/>
                </a:lnTo>
                <a:lnTo>
                  <a:pt x="2222926" y="7245"/>
                </a:lnTo>
                <a:lnTo>
                  <a:pt x="2176289" y="1834"/>
                </a:lnTo>
                <a:lnTo>
                  <a:pt x="2128649" y="0"/>
                </a:lnTo>
                <a:close/>
              </a:path>
            </a:pathLst>
          </a:custGeom>
          <a:solidFill>
            <a:srgbClr val="FF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82618" y="3934726"/>
            <a:ext cx="1906905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72415" marR="5080" indent="-260350">
              <a:lnSpc>
                <a:spcPct val="101200"/>
              </a:lnSpc>
              <a:spcBef>
                <a:spcPts val="60"/>
              </a:spcBef>
            </a:pP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Probability</a:t>
            </a:r>
            <a:r>
              <a:rPr sz="2800" spc="-1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C00000"/>
                </a:solidFill>
                <a:latin typeface="Calibri"/>
                <a:cs typeface="Calibri"/>
              </a:rPr>
              <a:t>&amp; 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Inference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72050" y="3794848"/>
            <a:ext cx="2738755" cy="1219200"/>
          </a:xfrm>
          <a:custGeom>
            <a:avLst/>
            <a:gdLst/>
            <a:ahLst/>
            <a:cxnLst/>
            <a:rect l="l" t="t" r="r" b="b"/>
            <a:pathLst>
              <a:path w="2738754" h="1219200">
                <a:moveTo>
                  <a:pt x="2128649" y="0"/>
                </a:moveTo>
                <a:lnTo>
                  <a:pt x="609600" y="0"/>
                </a:lnTo>
                <a:lnTo>
                  <a:pt x="561960" y="1834"/>
                </a:lnTo>
                <a:lnTo>
                  <a:pt x="515322" y="7245"/>
                </a:lnTo>
                <a:lnTo>
                  <a:pt x="469824" y="16099"/>
                </a:lnTo>
                <a:lnTo>
                  <a:pt x="425599" y="28260"/>
                </a:lnTo>
                <a:lnTo>
                  <a:pt x="382783" y="43592"/>
                </a:lnTo>
                <a:lnTo>
                  <a:pt x="341513" y="61960"/>
                </a:lnTo>
                <a:lnTo>
                  <a:pt x="301923" y="83228"/>
                </a:lnTo>
                <a:lnTo>
                  <a:pt x="264148" y="107260"/>
                </a:lnTo>
                <a:lnTo>
                  <a:pt x="228326" y="133922"/>
                </a:lnTo>
                <a:lnTo>
                  <a:pt x="194590" y="163077"/>
                </a:lnTo>
                <a:lnTo>
                  <a:pt x="163077" y="194590"/>
                </a:lnTo>
                <a:lnTo>
                  <a:pt x="133922" y="228326"/>
                </a:lnTo>
                <a:lnTo>
                  <a:pt x="107260" y="264148"/>
                </a:lnTo>
                <a:lnTo>
                  <a:pt x="83228" y="301923"/>
                </a:lnTo>
                <a:lnTo>
                  <a:pt x="61960" y="341513"/>
                </a:lnTo>
                <a:lnTo>
                  <a:pt x="43592" y="382783"/>
                </a:lnTo>
                <a:lnTo>
                  <a:pt x="28260" y="425599"/>
                </a:lnTo>
                <a:lnTo>
                  <a:pt x="16099" y="469824"/>
                </a:lnTo>
                <a:lnTo>
                  <a:pt x="7245" y="515322"/>
                </a:lnTo>
                <a:lnTo>
                  <a:pt x="1834" y="561960"/>
                </a:lnTo>
                <a:lnTo>
                  <a:pt x="0" y="609599"/>
                </a:lnTo>
                <a:lnTo>
                  <a:pt x="1834" y="657239"/>
                </a:lnTo>
                <a:lnTo>
                  <a:pt x="7245" y="703877"/>
                </a:lnTo>
                <a:lnTo>
                  <a:pt x="16099" y="749375"/>
                </a:lnTo>
                <a:lnTo>
                  <a:pt x="28260" y="793600"/>
                </a:lnTo>
                <a:lnTo>
                  <a:pt x="43592" y="836416"/>
                </a:lnTo>
                <a:lnTo>
                  <a:pt x="61960" y="877686"/>
                </a:lnTo>
                <a:lnTo>
                  <a:pt x="83228" y="917276"/>
                </a:lnTo>
                <a:lnTo>
                  <a:pt x="107260" y="955051"/>
                </a:lnTo>
                <a:lnTo>
                  <a:pt x="133922" y="990873"/>
                </a:lnTo>
                <a:lnTo>
                  <a:pt x="163077" y="1024609"/>
                </a:lnTo>
                <a:lnTo>
                  <a:pt x="194590" y="1056122"/>
                </a:lnTo>
                <a:lnTo>
                  <a:pt x="228326" y="1085277"/>
                </a:lnTo>
                <a:lnTo>
                  <a:pt x="264148" y="1111939"/>
                </a:lnTo>
                <a:lnTo>
                  <a:pt x="301923" y="1135971"/>
                </a:lnTo>
                <a:lnTo>
                  <a:pt x="341513" y="1157239"/>
                </a:lnTo>
                <a:lnTo>
                  <a:pt x="382783" y="1175607"/>
                </a:lnTo>
                <a:lnTo>
                  <a:pt x="425599" y="1190939"/>
                </a:lnTo>
                <a:lnTo>
                  <a:pt x="469824" y="1203100"/>
                </a:lnTo>
                <a:lnTo>
                  <a:pt x="515322" y="1211954"/>
                </a:lnTo>
                <a:lnTo>
                  <a:pt x="561960" y="1217365"/>
                </a:lnTo>
                <a:lnTo>
                  <a:pt x="609600" y="1219199"/>
                </a:lnTo>
                <a:lnTo>
                  <a:pt x="2128649" y="1219199"/>
                </a:lnTo>
                <a:lnTo>
                  <a:pt x="2176289" y="1217365"/>
                </a:lnTo>
                <a:lnTo>
                  <a:pt x="2222926" y="1211954"/>
                </a:lnTo>
                <a:lnTo>
                  <a:pt x="2268425" y="1203100"/>
                </a:lnTo>
                <a:lnTo>
                  <a:pt x="2312650" y="1190939"/>
                </a:lnTo>
                <a:lnTo>
                  <a:pt x="2355465" y="1175607"/>
                </a:lnTo>
                <a:lnTo>
                  <a:pt x="2396736" y="1157239"/>
                </a:lnTo>
                <a:lnTo>
                  <a:pt x="2436326" y="1135971"/>
                </a:lnTo>
                <a:lnTo>
                  <a:pt x="2474100" y="1111939"/>
                </a:lnTo>
                <a:lnTo>
                  <a:pt x="2509923" y="1085277"/>
                </a:lnTo>
                <a:lnTo>
                  <a:pt x="2543659" y="1056122"/>
                </a:lnTo>
                <a:lnTo>
                  <a:pt x="2575172" y="1024609"/>
                </a:lnTo>
                <a:lnTo>
                  <a:pt x="2604327" y="990873"/>
                </a:lnTo>
                <a:lnTo>
                  <a:pt x="2630988" y="955051"/>
                </a:lnTo>
                <a:lnTo>
                  <a:pt x="2655021" y="917276"/>
                </a:lnTo>
                <a:lnTo>
                  <a:pt x="2676289" y="877686"/>
                </a:lnTo>
                <a:lnTo>
                  <a:pt x="2694656" y="836416"/>
                </a:lnTo>
                <a:lnTo>
                  <a:pt x="2709988" y="793600"/>
                </a:lnTo>
                <a:lnTo>
                  <a:pt x="2722149" y="749375"/>
                </a:lnTo>
                <a:lnTo>
                  <a:pt x="2731003" y="703877"/>
                </a:lnTo>
                <a:lnTo>
                  <a:pt x="2736415" y="657239"/>
                </a:lnTo>
                <a:lnTo>
                  <a:pt x="2738249" y="609599"/>
                </a:lnTo>
                <a:lnTo>
                  <a:pt x="2736415" y="561960"/>
                </a:lnTo>
                <a:lnTo>
                  <a:pt x="2731003" y="515322"/>
                </a:lnTo>
                <a:lnTo>
                  <a:pt x="2722149" y="469824"/>
                </a:lnTo>
                <a:lnTo>
                  <a:pt x="2709988" y="425599"/>
                </a:lnTo>
                <a:lnTo>
                  <a:pt x="2694656" y="382783"/>
                </a:lnTo>
                <a:lnTo>
                  <a:pt x="2676289" y="341513"/>
                </a:lnTo>
                <a:lnTo>
                  <a:pt x="2655021" y="301923"/>
                </a:lnTo>
                <a:lnTo>
                  <a:pt x="2630988" y="264148"/>
                </a:lnTo>
                <a:lnTo>
                  <a:pt x="2604327" y="228326"/>
                </a:lnTo>
                <a:lnTo>
                  <a:pt x="2575172" y="194590"/>
                </a:lnTo>
                <a:lnTo>
                  <a:pt x="2543659" y="163077"/>
                </a:lnTo>
                <a:lnTo>
                  <a:pt x="2509923" y="133922"/>
                </a:lnTo>
                <a:lnTo>
                  <a:pt x="2474100" y="107260"/>
                </a:lnTo>
                <a:lnTo>
                  <a:pt x="2436326" y="83228"/>
                </a:lnTo>
                <a:lnTo>
                  <a:pt x="2396736" y="61960"/>
                </a:lnTo>
                <a:lnTo>
                  <a:pt x="2355465" y="43592"/>
                </a:lnTo>
                <a:lnTo>
                  <a:pt x="2312650" y="28260"/>
                </a:lnTo>
                <a:lnTo>
                  <a:pt x="2268425" y="16099"/>
                </a:lnTo>
                <a:lnTo>
                  <a:pt x="2222926" y="7245"/>
                </a:lnTo>
                <a:lnTo>
                  <a:pt x="2176289" y="1834"/>
                </a:lnTo>
                <a:lnTo>
                  <a:pt x="2128649" y="0"/>
                </a:lnTo>
                <a:close/>
              </a:path>
            </a:pathLst>
          </a:custGeom>
          <a:solidFill>
            <a:srgbClr val="D5D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35320" y="3908008"/>
            <a:ext cx="1613535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84150" marR="5080" indent="-172085">
              <a:lnSpc>
                <a:spcPct val="101200"/>
              </a:lnSpc>
              <a:spcBef>
                <a:spcPts val="60"/>
              </a:spcBef>
            </a:pPr>
            <a:r>
              <a:rPr sz="2800" spc="-10" dirty="0">
                <a:solidFill>
                  <a:srgbClr val="222268"/>
                </a:solidFill>
                <a:latin typeface="Calibri"/>
                <a:cs typeface="Calibri"/>
              </a:rPr>
              <a:t>Supervised 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61119" y="5399408"/>
            <a:ext cx="6259830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632075" marR="5080" indent="-2620010">
              <a:lnSpc>
                <a:spcPct val="101200"/>
              </a:lnSpc>
              <a:spcBef>
                <a:spcPts val="60"/>
              </a:spcBef>
            </a:pP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How</a:t>
            </a:r>
            <a:r>
              <a:rPr sz="28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can</a:t>
            </a:r>
            <a:r>
              <a:rPr sz="2800" spc="-6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8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make</a:t>
            </a:r>
            <a:r>
              <a:rPr sz="28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sense</a:t>
            </a:r>
            <a:r>
              <a:rPr sz="28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sz="28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i="1" dirty="0">
                <a:solidFill>
                  <a:srgbClr val="C00000"/>
                </a:solidFill>
                <a:latin typeface="Calibri"/>
                <a:cs typeface="Calibri"/>
              </a:rPr>
              <a:t>uncertainty</a:t>
            </a:r>
            <a:r>
              <a:rPr sz="2800" b="1" i="1" spc="-6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in</a:t>
            </a:r>
            <a:r>
              <a:rPr sz="28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C00000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world?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7487" y="2155573"/>
            <a:ext cx="3995759" cy="27892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8875">
              <a:lnSpc>
                <a:spcPct val="100000"/>
              </a:lnSpc>
              <a:spcBef>
                <a:spcPts val="100"/>
              </a:spcBef>
            </a:pPr>
            <a:r>
              <a:rPr dirty="0"/>
              <a:t>AI</a:t>
            </a:r>
            <a:r>
              <a:rPr spc="-95" dirty="0"/>
              <a:t> </a:t>
            </a:r>
            <a:r>
              <a:rPr dirty="0"/>
              <a:t>is</a:t>
            </a:r>
            <a:r>
              <a:rPr spc="-95" dirty="0"/>
              <a:t> </a:t>
            </a:r>
            <a:r>
              <a:rPr dirty="0"/>
              <a:t>having</a:t>
            </a:r>
            <a:r>
              <a:rPr spc="-90" dirty="0"/>
              <a:t> </a:t>
            </a:r>
            <a:r>
              <a:rPr spc="-35" dirty="0"/>
              <a:t>real-</a:t>
            </a:r>
            <a:r>
              <a:rPr dirty="0"/>
              <a:t>world</a:t>
            </a:r>
            <a:r>
              <a:rPr spc="-95" dirty="0"/>
              <a:t> </a:t>
            </a:r>
            <a:r>
              <a:rPr spc="-10" dirty="0"/>
              <a:t>impact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92797" y="1397003"/>
            <a:ext cx="7367270" cy="5325745"/>
            <a:chOff x="4592797" y="1397003"/>
            <a:chExt cx="7367270" cy="532574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2797" y="1905000"/>
              <a:ext cx="7192802" cy="40439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8631" y="1397003"/>
              <a:ext cx="7350998" cy="532556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14017" y="1208569"/>
            <a:ext cx="3465195" cy="1680210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1035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Public</a:t>
            </a:r>
            <a:r>
              <a:rPr sz="32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imagination</a:t>
            </a:r>
            <a:endParaRPr sz="3200" dirty="0">
              <a:latin typeface="Calibri"/>
              <a:cs typeface="Calibri"/>
            </a:endParaRPr>
          </a:p>
          <a:p>
            <a:pPr marL="778510" lvl="1" indent="-283845">
              <a:lnSpc>
                <a:spcPct val="100000"/>
              </a:lnSpc>
              <a:spcBef>
                <a:spcPts val="819"/>
              </a:spcBef>
              <a:buFont typeface="Trebuchet MS"/>
              <a:buChar char="▪"/>
              <a:tabLst>
                <a:tab pos="778510" algn="l"/>
              </a:tabLst>
            </a:pPr>
            <a:r>
              <a:rPr sz="2800" spc="-50" dirty="0">
                <a:latin typeface="Calibri"/>
                <a:cs typeface="Calibri"/>
              </a:rPr>
              <a:t>Text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assistants</a:t>
            </a:r>
            <a:endParaRPr sz="2800" dirty="0">
              <a:latin typeface="Calibri"/>
              <a:cs typeface="Calibri"/>
            </a:endParaRPr>
          </a:p>
          <a:p>
            <a:pPr marL="778510" lvl="1" indent="-283845">
              <a:lnSpc>
                <a:spcPct val="100000"/>
              </a:lnSpc>
              <a:spcBef>
                <a:spcPts val="715"/>
              </a:spcBef>
              <a:buFont typeface="Trebuchet MS"/>
              <a:buChar char="▪"/>
              <a:tabLst>
                <a:tab pos="778510" algn="l"/>
              </a:tabLst>
            </a:pPr>
            <a:r>
              <a:rPr sz="2800" dirty="0">
                <a:latin typeface="Calibri"/>
                <a:cs typeface="Calibri"/>
              </a:rPr>
              <a:t>Image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generation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3475" y="1659393"/>
            <a:ext cx="6915150" cy="3714750"/>
            <a:chOff x="1133475" y="1659393"/>
            <a:chExt cx="6915150" cy="3714750"/>
          </a:xfrm>
        </p:grpSpPr>
        <p:sp>
          <p:nvSpPr>
            <p:cNvPr id="3" name="object 3"/>
            <p:cNvSpPr/>
            <p:nvPr/>
          </p:nvSpPr>
          <p:spPr>
            <a:xfrm>
              <a:off x="1162050" y="1687968"/>
              <a:ext cx="6858000" cy="3657600"/>
            </a:xfrm>
            <a:custGeom>
              <a:avLst/>
              <a:gdLst/>
              <a:ahLst/>
              <a:cxnLst/>
              <a:rect l="l" t="t" r="r" b="b"/>
              <a:pathLst>
                <a:path w="6858000" h="3657600">
                  <a:moveTo>
                    <a:pt x="794906" y="0"/>
                  </a:moveTo>
                  <a:lnTo>
                    <a:pt x="6063094" y="0"/>
                  </a:lnTo>
                  <a:lnTo>
                    <a:pt x="6111517" y="1450"/>
                  </a:lnTo>
                  <a:lnTo>
                    <a:pt x="6159173" y="5747"/>
                  </a:lnTo>
                  <a:lnTo>
                    <a:pt x="6205979" y="12807"/>
                  </a:lnTo>
                  <a:lnTo>
                    <a:pt x="6251851" y="22546"/>
                  </a:lnTo>
                  <a:lnTo>
                    <a:pt x="6296706" y="34882"/>
                  </a:lnTo>
                  <a:lnTo>
                    <a:pt x="6340462" y="49731"/>
                  </a:lnTo>
                  <a:lnTo>
                    <a:pt x="6383034" y="67010"/>
                  </a:lnTo>
                  <a:lnTo>
                    <a:pt x="6424341" y="86637"/>
                  </a:lnTo>
                  <a:lnTo>
                    <a:pt x="6464298" y="108527"/>
                  </a:lnTo>
                  <a:lnTo>
                    <a:pt x="6502822" y="132599"/>
                  </a:lnTo>
                  <a:lnTo>
                    <a:pt x="6539831" y="158768"/>
                  </a:lnTo>
                  <a:lnTo>
                    <a:pt x="6575241" y="186951"/>
                  </a:lnTo>
                  <a:lnTo>
                    <a:pt x="6608969" y="217066"/>
                  </a:lnTo>
                  <a:lnTo>
                    <a:pt x="6640932" y="249030"/>
                  </a:lnTo>
                  <a:lnTo>
                    <a:pt x="6671047" y="282758"/>
                  </a:lnTo>
                  <a:lnTo>
                    <a:pt x="6699231" y="318168"/>
                  </a:lnTo>
                  <a:lnTo>
                    <a:pt x="6725400" y="355177"/>
                  </a:lnTo>
                  <a:lnTo>
                    <a:pt x="6749471" y="393701"/>
                  </a:lnTo>
                  <a:lnTo>
                    <a:pt x="6771362" y="433658"/>
                  </a:lnTo>
                  <a:lnTo>
                    <a:pt x="6790989" y="474965"/>
                  </a:lnTo>
                  <a:lnTo>
                    <a:pt x="6808268" y="517537"/>
                  </a:lnTo>
                  <a:lnTo>
                    <a:pt x="6823117" y="561293"/>
                  </a:lnTo>
                  <a:lnTo>
                    <a:pt x="6835453" y="606148"/>
                  </a:lnTo>
                  <a:lnTo>
                    <a:pt x="6845192" y="652020"/>
                  </a:lnTo>
                  <a:lnTo>
                    <a:pt x="6852252" y="698826"/>
                  </a:lnTo>
                  <a:lnTo>
                    <a:pt x="6856549" y="746482"/>
                  </a:lnTo>
                  <a:lnTo>
                    <a:pt x="6858000" y="794906"/>
                  </a:lnTo>
                  <a:lnTo>
                    <a:pt x="6858000" y="2862694"/>
                  </a:lnTo>
                  <a:lnTo>
                    <a:pt x="6856549" y="2911117"/>
                  </a:lnTo>
                  <a:lnTo>
                    <a:pt x="6852252" y="2958773"/>
                  </a:lnTo>
                  <a:lnTo>
                    <a:pt x="6845192" y="3005579"/>
                  </a:lnTo>
                  <a:lnTo>
                    <a:pt x="6835453" y="3051451"/>
                  </a:lnTo>
                  <a:lnTo>
                    <a:pt x="6823117" y="3096306"/>
                  </a:lnTo>
                  <a:lnTo>
                    <a:pt x="6808268" y="3140062"/>
                  </a:lnTo>
                  <a:lnTo>
                    <a:pt x="6790989" y="3182634"/>
                  </a:lnTo>
                  <a:lnTo>
                    <a:pt x="6771362" y="3223941"/>
                  </a:lnTo>
                  <a:lnTo>
                    <a:pt x="6749471" y="3263898"/>
                  </a:lnTo>
                  <a:lnTo>
                    <a:pt x="6725400" y="3302422"/>
                  </a:lnTo>
                  <a:lnTo>
                    <a:pt x="6699231" y="3339431"/>
                  </a:lnTo>
                  <a:lnTo>
                    <a:pt x="6671047" y="3374841"/>
                  </a:lnTo>
                  <a:lnTo>
                    <a:pt x="6640932" y="3408569"/>
                  </a:lnTo>
                  <a:lnTo>
                    <a:pt x="6608969" y="3440532"/>
                  </a:lnTo>
                  <a:lnTo>
                    <a:pt x="6575241" y="3470647"/>
                  </a:lnTo>
                  <a:lnTo>
                    <a:pt x="6539831" y="3498831"/>
                  </a:lnTo>
                  <a:lnTo>
                    <a:pt x="6502822" y="3525000"/>
                  </a:lnTo>
                  <a:lnTo>
                    <a:pt x="6464298" y="3549071"/>
                  </a:lnTo>
                  <a:lnTo>
                    <a:pt x="6424341" y="3570962"/>
                  </a:lnTo>
                  <a:lnTo>
                    <a:pt x="6383034" y="3590589"/>
                  </a:lnTo>
                  <a:lnTo>
                    <a:pt x="6340462" y="3607868"/>
                  </a:lnTo>
                  <a:lnTo>
                    <a:pt x="6296706" y="3622717"/>
                  </a:lnTo>
                  <a:lnTo>
                    <a:pt x="6251851" y="3635053"/>
                  </a:lnTo>
                  <a:lnTo>
                    <a:pt x="6205979" y="3644792"/>
                  </a:lnTo>
                  <a:lnTo>
                    <a:pt x="6159173" y="3651852"/>
                  </a:lnTo>
                  <a:lnTo>
                    <a:pt x="6111517" y="3656149"/>
                  </a:lnTo>
                  <a:lnTo>
                    <a:pt x="6063094" y="3657600"/>
                  </a:lnTo>
                  <a:lnTo>
                    <a:pt x="794906" y="3657600"/>
                  </a:lnTo>
                  <a:lnTo>
                    <a:pt x="746482" y="3656149"/>
                  </a:lnTo>
                  <a:lnTo>
                    <a:pt x="698826" y="3651852"/>
                  </a:lnTo>
                  <a:lnTo>
                    <a:pt x="652020" y="3644792"/>
                  </a:lnTo>
                  <a:lnTo>
                    <a:pt x="606148" y="3635053"/>
                  </a:lnTo>
                  <a:lnTo>
                    <a:pt x="561293" y="3622717"/>
                  </a:lnTo>
                  <a:lnTo>
                    <a:pt x="517537" y="3607868"/>
                  </a:lnTo>
                  <a:lnTo>
                    <a:pt x="474965" y="3590589"/>
                  </a:lnTo>
                  <a:lnTo>
                    <a:pt x="433658" y="3570962"/>
                  </a:lnTo>
                  <a:lnTo>
                    <a:pt x="393701" y="3549071"/>
                  </a:lnTo>
                  <a:lnTo>
                    <a:pt x="355177" y="3525000"/>
                  </a:lnTo>
                  <a:lnTo>
                    <a:pt x="318168" y="3498831"/>
                  </a:lnTo>
                  <a:lnTo>
                    <a:pt x="282758" y="3470647"/>
                  </a:lnTo>
                  <a:lnTo>
                    <a:pt x="249030" y="3440532"/>
                  </a:lnTo>
                  <a:lnTo>
                    <a:pt x="217066" y="3408569"/>
                  </a:lnTo>
                  <a:lnTo>
                    <a:pt x="186951" y="3374841"/>
                  </a:lnTo>
                  <a:lnTo>
                    <a:pt x="158768" y="3339431"/>
                  </a:lnTo>
                  <a:lnTo>
                    <a:pt x="132599" y="3302422"/>
                  </a:lnTo>
                  <a:lnTo>
                    <a:pt x="108527" y="3263898"/>
                  </a:lnTo>
                  <a:lnTo>
                    <a:pt x="86637" y="3223941"/>
                  </a:lnTo>
                  <a:lnTo>
                    <a:pt x="67010" y="3182634"/>
                  </a:lnTo>
                  <a:lnTo>
                    <a:pt x="49731" y="3140062"/>
                  </a:lnTo>
                  <a:lnTo>
                    <a:pt x="34882" y="3096306"/>
                  </a:lnTo>
                  <a:lnTo>
                    <a:pt x="22546" y="3051451"/>
                  </a:lnTo>
                  <a:lnTo>
                    <a:pt x="12807" y="3005579"/>
                  </a:lnTo>
                  <a:lnTo>
                    <a:pt x="5747" y="2958773"/>
                  </a:lnTo>
                  <a:lnTo>
                    <a:pt x="1450" y="2911117"/>
                  </a:lnTo>
                  <a:lnTo>
                    <a:pt x="0" y="2862694"/>
                  </a:lnTo>
                  <a:lnTo>
                    <a:pt x="0" y="794906"/>
                  </a:lnTo>
                  <a:lnTo>
                    <a:pt x="1450" y="746482"/>
                  </a:lnTo>
                  <a:lnTo>
                    <a:pt x="5747" y="698826"/>
                  </a:lnTo>
                  <a:lnTo>
                    <a:pt x="12807" y="652020"/>
                  </a:lnTo>
                  <a:lnTo>
                    <a:pt x="22546" y="606148"/>
                  </a:lnTo>
                  <a:lnTo>
                    <a:pt x="34882" y="561293"/>
                  </a:lnTo>
                  <a:lnTo>
                    <a:pt x="49731" y="517537"/>
                  </a:lnTo>
                  <a:lnTo>
                    <a:pt x="67010" y="474965"/>
                  </a:lnTo>
                  <a:lnTo>
                    <a:pt x="86637" y="433658"/>
                  </a:lnTo>
                  <a:lnTo>
                    <a:pt x="108527" y="393701"/>
                  </a:lnTo>
                  <a:lnTo>
                    <a:pt x="132599" y="355177"/>
                  </a:lnTo>
                  <a:lnTo>
                    <a:pt x="158768" y="318168"/>
                  </a:lnTo>
                  <a:lnTo>
                    <a:pt x="186951" y="282758"/>
                  </a:lnTo>
                  <a:lnTo>
                    <a:pt x="217066" y="249030"/>
                  </a:lnTo>
                  <a:lnTo>
                    <a:pt x="249030" y="217066"/>
                  </a:lnTo>
                  <a:lnTo>
                    <a:pt x="282758" y="186951"/>
                  </a:lnTo>
                  <a:lnTo>
                    <a:pt x="318168" y="158768"/>
                  </a:lnTo>
                  <a:lnTo>
                    <a:pt x="355177" y="132599"/>
                  </a:lnTo>
                  <a:lnTo>
                    <a:pt x="393701" y="108527"/>
                  </a:lnTo>
                  <a:lnTo>
                    <a:pt x="433658" y="86637"/>
                  </a:lnTo>
                  <a:lnTo>
                    <a:pt x="474965" y="67010"/>
                  </a:lnTo>
                  <a:lnTo>
                    <a:pt x="517537" y="49731"/>
                  </a:lnTo>
                  <a:lnTo>
                    <a:pt x="561293" y="34882"/>
                  </a:lnTo>
                  <a:lnTo>
                    <a:pt x="606148" y="22546"/>
                  </a:lnTo>
                  <a:lnTo>
                    <a:pt x="652020" y="12807"/>
                  </a:lnTo>
                  <a:lnTo>
                    <a:pt x="698826" y="5747"/>
                  </a:lnTo>
                  <a:lnTo>
                    <a:pt x="746482" y="1450"/>
                  </a:lnTo>
                  <a:lnTo>
                    <a:pt x="794906" y="0"/>
                  </a:lnTo>
                  <a:close/>
                </a:path>
              </a:pathLst>
            </a:custGeom>
            <a:ln w="57150">
              <a:solidFill>
                <a:srgbClr val="79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66850" y="2019486"/>
              <a:ext cx="2738755" cy="1219200"/>
            </a:xfrm>
            <a:custGeom>
              <a:avLst/>
              <a:gdLst/>
              <a:ahLst/>
              <a:cxnLst/>
              <a:rect l="l" t="t" r="r" b="b"/>
              <a:pathLst>
                <a:path w="2738754" h="1219200">
                  <a:moveTo>
                    <a:pt x="2128649" y="0"/>
                  </a:moveTo>
                  <a:lnTo>
                    <a:pt x="609600" y="0"/>
                  </a:lnTo>
                  <a:lnTo>
                    <a:pt x="561960" y="1834"/>
                  </a:lnTo>
                  <a:lnTo>
                    <a:pt x="515322" y="7245"/>
                  </a:lnTo>
                  <a:lnTo>
                    <a:pt x="469824" y="16100"/>
                  </a:lnTo>
                  <a:lnTo>
                    <a:pt x="425599" y="28260"/>
                  </a:lnTo>
                  <a:lnTo>
                    <a:pt x="382783" y="43592"/>
                  </a:lnTo>
                  <a:lnTo>
                    <a:pt x="341513" y="61960"/>
                  </a:lnTo>
                  <a:lnTo>
                    <a:pt x="301923" y="83228"/>
                  </a:lnTo>
                  <a:lnTo>
                    <a:pt x="264148" y="107260"/>
                  </a:lnTo>
                  <a:lnTo>
                    <a:pt x="228326" y="133922"/>
                  </a:lnTo>
                  <a:lnTo>
                    <a:pt x="194590" y="163077"/>
                  </a:lnTo>
                  <a:lnTo>
                    <a:pt x="163077" y="194590"/>
                  </a:lnTo>
                  <a:lnTo>
                    <a:pt x="133922" y="228326"/>
                  </a:lnTo>
                  <a:lnTo>
                    <a:pt x="107260" y="264149"/>
                  </a:lnTo>
                  <a:lnTo>
                    <a:pt x="83228" y="301923"/>
                  </a:lnTo>
                  <a:lnTo>
                    <a:pt x="61960" y="341513"/>
                  </a:lnTo>
                  <a:lnTo>
                    <a:pt x="43592" y="382784"/>
                  </a:lnTo>
                  <a:lnTo>
                    <a:pt x="28260" y="425599"/>
                  </a:lnTo>
                  <a:lnTo>
                    <a:pt x="16099" y="469824"/>
                  </a:lnTo>
                  <a:lnTo>
                    <a:pt x="7245" y="515323"/>
                  </a:lnTo>
                  <a:lnTo>
                    <a:pt x="1834" y="561960"/>
                  </a:lnTo>
                  <a:lnTo>
                    <a:pt x="0" y="609600"/>
                  </a:lnTo>
                  <a:lnTo>
                    <a:pt x="1834" y="657239"/>
                  </a:lnTo>
                  <a:lnTo>
                    <a:pt x="7245" y="703877"/>
                  </a:lnTo>
                  <a:lnTo>
                    <a:pt x="16099" y="749375"/>
                  </a:lnTo>
                  <a:lnTo>
                    <a:pt x="28260" y="793600"/>
                  </a:lnTo>
                  <a:lnTo>
                    <a:pt x="43592" y="836416"/>
                  </a:lnTo>
                  <a:lnTo>
                    <a:pt x="61960" y="877686"/>
                  </a:lnTo>
                  <a:lnTo>
                    <a:pt x="83228" y="917276"/>
                  </a:lnTo>
                  <a:lnTo>
                    <a:pt x="107260" y="955051"/>
                  </a:lnTo>
                  <a:lnTo>
                    <a:pt x="133922" y="990873"/>
                  </a:lnTo>
                  <a:lnTo>
                    <a:pt x="163077" y="1024609"/>
                  </a:lnTo>
                  <a:lnTo>
                    <a:pt x="194590" y="1056122"/>
                  </a:lnTo>
                  <a:lnTo>
                    <a:pt x="228326" y="1085277"/>
                  </a:lnTo>
                  <a:lnTo>
                    <a:pt x="264148" y="1111939"/>
                  </a:lnTo>
                  <a:lnTo>
                    <a:pt x="301923" y="1135971"/>
                  </a:lnTo>
                  <a:lnTo>
                    <a:pt x="341513" y="1157239"/>
                  </a:lnTo>
                  <a:lnTo>
                    <a:pt x="382783" y="1175607"/>
                  </a:lnTo>
                  <a:lnTo>
                    <a:pt x="425599" y="1190939"/>
                  </a:lnTo>
                  <a:lnTo>
                    <a:pt x="469824" y="1203100"/>
                  </a:lnTo>
                  <a:lnTo>
                    <a:pt x="515322" y="1211954"/>
                  </a:lnTo>
                  <a:lnTo>
                    <a:pt x="561960" y="1217365"/>
                  </a:lnTo>
                  <a:lnTo>
                    <a:pt x="609600" y="1219200"/>
                  </a:lnTo>
                  <a:lnTo>
                    <a:pt x="2128649" y="1219200"/>
                  </a:lnTo>
                  <a:lnTo>
                    <a:pt x="2176289" y="1217365"/>
                  </a:lnTo>
                  <a:lnTo>
                    <a:pt x="2222926" y="1211954"/>
                  </a:lnTo>
                  <a:lnTo>
                    <a:pt x="2268425" y="1203100"/>
                  </a:lnTo>
                  <a:lnTo>
                    <a:pt x="2312650" y="1190939"/>
                  </a:lnTo>
                  <a:lnTo>
                    <a:pt x="2355465" y="1175607"/>
                  </a:lnTo>
                  <a:lnTo>
                    <a:pt x="2396736" y="1157239"/>
                  </a:lnTo>
                  <a:lnTo>
                    <a:pt x="2436326" y="1135971"/>
                  </a:lnTo>
                  <a:lnTo>
                    <a:pt x="2474100" y="1111939"/>
                  </a:lnTo>
                  <a:lnTo>
                    <a:pt x="2509923" y="1085277"/>
                  </a:lnTo>
                  <a:lnTo>
                    <a:pt x="2543659" y="1056122"/>
                  </a:lnTo>
                  <a:lnTo>
                    <a:pt x="2575172" y="1024609"/>
                  </a:lnTo>
                  <a:lnTo>
                    <a:pt x="2604327" y="990873"/>
                  </a:lnTo>
                  <a:lnTo>
                    <a:pt x="2630988" y="955051"/>
                  </a:lnTo>
                  <a:lnTo>
                    <a:pt x="2655021" y="917276"/>
                  </a:lnTo>
                  <a:lnTo>
                    <a:pt x="2676289" y="877686"/>
                  </a:lnTo>
                  <a:lnTo>
                    <a:pt x="2694656" y="836416"/>
                  </a:lnTo>
                  <a:lnTo>
                    <a:pt x="2709988" y="793600"/>
                  </a:lnTo>
                  <a:lnTo>
                    <a:pt x="2722149" y="749375"/>
                  </a:lnTo>
                  <a:lnTo>
                    <a:pt x="2731003" y="703877"/>
                  </a:lnTo>
                  <a:lnTo>
                    <a:pt x="2736415" y="657239"/>
                  </a:lnTo>
                  <a:lnTo>
                    <a:pt x="2738249" y="609600"/>
                  </a:lnTo>
                  <a:lnTo>
                    <a:pt x="2736415" y="561960"/>
                  </a:lnTo>
                  <a:lnTo>
                    <a:pt x="2731003" y="515323"/>
                  </a:lnTo>
                  <a:lnTo>
                    <a:pt x="2722149" y="469824"/>
                  </a:lnTo>
                  <a:lnTo>
                    <a:pt x="2709988" y="425599"/>
                  </a:lnTo>
                  <a:lnTo>
                    <a:pt x="2694656" y="382784"/>
                  </a:lnTo>
                  <a:lnTo>
                    <a:pt x="2676289" y="341513"/>
                  </a:lnTo>
                  <a:lnTo>
                    <a:pt x="2655021" y="301923"/>
                  </a:lnTo>
                  <a:lnTo>
                    <a:pt x="2630988" y="264149"/>
                  </a:lnTo>
                  <a:lnTo>
                    <a:pt x="2604327" y="228326"/>
                  </a:lnTo>
                  <a:lnTo>
                    <a:pt x="2575172" y="194590"/>
                  </a:lnTo>
                  <a:lnTo>
                    <a:pt x="2543659" y="163077"/>
                  </a:lnTo>
                  <a:lnTo>
                    <a:pt x="2509923" y="133922"/>
                  </a:lnTo>
                  <a:lnTo>
                    <a:pt x="2474100" y="107260"/>
                  </a:lnTo>
                  <a:lnTo>
                    <a:pt x="2436326" y="83228"/>
                  </a:lnTo>
                  <a:lnTo>
                    <a:pt x="2396736" y="61960"/>
                  </a:lnTo>
                  <a:lnTo>
                    <a:pt x="2355465" y="43592"/>
                  </a:lnTo>
                  <a:lnTo>
                    <a:pt x="2312650" y="28260"/>
                  </a:lnTo>
                  <a:lnTo>
                    <a:pt x="2268425" y="16100"/>
                  </a:lnTo>
                  <a:lnTo>
                    <a:pt x="2222926" y="7245"/>
                  </a:lnTo>
                  <a:lnTo>
                    <a:pt x="2176289" y="1834"/>
                  </a:lnTo>
                  <a:lnTo>
                    <a:pt x="2128649" y="0"/>
                  </a:lnTo>
                  <a:close/>
                </a:path>
              </a:pathLst>
            </a:custGeom>
            <a:solidFill>
              <a:srgbClr val="D5D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39096" y="112888"/>
            <a:ext cx="31153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210" dirty="0"/>
              <a:t> </a:t>
            </a:r>
            <a:r>
              <a:rPr spc="-45" dirty="0"/>
              <a:t>Topics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78489" y="2132646"/>
            <a:ext cx="1315720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4925" marR="5080" indent="-22225">
              <a:lnSpc>
                <a:spcPct val="101200"/>
              </a:lnSpc>
              <a:spcBef>
                <a:spcPts val="60"/>
              </a:spcBef>
            </a:pPr>
            <a:r>
              <a:rPr sz="2800" dirty="0">
                <a:solidFill>
                  <a:srgbClr val="222268"/>
                </a:solidFill>
                <a:latin typeface="Calibri"/>
                <a:cs typeface="Calibri"/>
              </a:rPr>
              <a:t>Search</a:t>
            </a:r>
            <a:r>
              <a:rPr sz="2800" spc="-85" dirty="0">
                <a:solidFill>
                  <a:srgbClr val="222268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222268"/>
                </a:solidFill>
                <a:latin typeface="Calibri"/>
                <a:cs typeface="Calibri"/>
              </a:rPr>
              <a:t>&amp; </a:t>
            </a:r>
            <a:r>
              <a:rPr sz="2800" spc="-10" dirty="0">
                <a:solidFill>
                  <a:srgbClr val="222268"/>
                </a:solidFill>
                <a:latin typeface="Calibri"/>
                <a:cs typeface="Calibri"/>
              </a:rPr>
              <a:t>Planning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72050" y="2019486"/>
            <a:ext cx="2738755" cy="1219200"/>
          </a:xfrm>
          <a:custGeom>
            <a:avLst/>
            <a:gdLst/>
            <a:ahLst/>
            <a:cxnLst/>
            <a:rect l="l" t="t" r="r" b="b"/>
            <a:pathLst>
              <a:path w="2738754" h="1219200">
                <a:moveTo>
                  <a:pt x="2128649" y="0"/>
                </a:moveTo>
                <a:lnTo>
                  <a:pt x="609600" y="0"/>
                </a:lnTo>
                <a:lnTo>
                  <a:pt x="561960" y="1834"/>
                </a:lnTo>
                <a:lnTo>
                  <a:pt x="515322" y="7245"/>
                </a:lnTo>
                <a:lnTo>
                  <a:pt x="469824" y="16100"/>
                </a:lnTo>
                <a:lnTo>
                  <a:pt x="425599" y="28260"/>
                </a:lnTo>
                <a:lnTo>
                  <a:pt x="382783" y="43592"/>
                </a:lnTo>
                <a:lnTo>
                  <a:pt x="341513" y="61960"/>
                </a:lnTo>
                <a:lnTo>
                  <a:pt x="301923" y="83228"/>
                </a:lnTo>
                <a:lnTo>
                  <a:pt x="264148" y="107260"/>
                </a:lnTo>
                <a:lnTo>
                  <a:pt x="228326" y="133922"/>
                </a:lnTo>
                <a:lnTo>
                  <a:pt x="194590" y="163077"/>
                </a:lnTo>
                <a:lnTo>
                  <a:pt x="163077" y="194590"/>
                </a:lnTo>
                <a:lnTo>
                  <a:pt x="133922" y="228326"/>
                </a:lnTo>
                <a:lnTo>
                  <a:pt x="107260" y="264149"/>
                </a:lnTo>
                <a:lnTo>
                  <a:pt x="83228" y="301923"/>
                </a:lnTo>
                <a:lnTo>
                  <a:pt x="61960" y="341513"/>
                </a:lnTo>
                <a:lnTo>
                  <a:pt x="43592" y="382784"/>
                </a:lnTo>
                <a:lnTo>
                  <a:pt x="28260" y="425599"/>
                </a:lnTo>
                <a:lnTo>
                  <a:pt x="16099" y="469824"/>
                </a:lnTo>
                <a:lnTo>
                  <a:pt x="7245" y="515323"/>
                </a:lnTo>
                <a:lnTo>
                  <a:pt x="1834" y="561960"/>
                </a:lnTo>
                <a:lnTo>
                  <a:pt x="0" y="609600"/>
                </a:lnTo>
                <a:lnTo>
                  <a:pt x="1834" y="657239"/>
                </a:lnTo>
                <a:lnTo>
                  <a:pt x="7245" y="703877"/>
                </a:lnTo>
                <a:lnTo>
                  <a:pt x="16099" y="749375"/>
                </a:lnTo>
                <a:lnTo>
                  <a:pt x="28260" y="793600"/>
                </a:lnTo>
                <a:lnTo>
                  <a:pt x="43592" y="836416"/>
                </a:lnTo>
                <a:lnTo>
                  <a:pt x="61960" y="877686"/>
                </a:lnTo>
                <a:lnTo>
                  <a:pt x="83228" y="917276"/>
                </a:lnTo>
                <a:lnTo>
                  <a:pt x="107260" y="955051"/>
                </a:lnTo>
                <a:lnTo>
                  <a:pt x="133922" y="990873"/>
                </a:lnTo>
                <a:lnTo>
                  <a:pt x="163077" y="1024609"/>
                </a:lnTo>
                <a:lnTo>
                  <a:pt x="194590" y="1056122"/>
                </a:lnTo>
                <a:lnTo>
                  <a:pt x="228326" y="1085277"/>
                </a:lnTo>
                <a:lnTo>
                  <a:pt x="264148" y="1111939"/>
                </a:lnTo>
                <a:lnTo>
                  <a:pt x="301923" y="1135971"/>
                </a:lnTo>
                <a:lnTo>
                  <a:pt x="341513" y="1157239"/>
                </a:lnTo>
                <a:lnTo>
                  <a:pt x="382783" y="1175607"/>
                </a:lnTo>
                <a:lnTo>
                  <a:pt x="425599" y="1190939"/>
                </a:lnTo>
                <a:lnTo>
                  <a:pt x="469824" y="1203100"/>
                </a:lnTo>
                <a:lnTo>
                  <a:pt x="515322" y="1211954"/>
                </a:lnTo>
                <a:lnTo>
                  <a:pt x="561960" y="1217365"/>
                </a:lnTo>
                <a:lnTo>
                  <a:pt x="609600" y="1219200"/>
                </a:lnTo>
                <a:lnTo>
                  <a:pt x="2128649" y="1219200"/>
                </a:lnTo>
                <a:lnTo>
                  <a:pt x="2176289" y="1217365"/>
                </a:lnTo>
                <a:lnTo>
                  <a:pt x="2222926" y="1211954"/>
                </a:lnTo>
                <a:lnTo>
                  <a:pt x="2268425" y="1203100"/>
                </a:lnTo>
                <a:lnTo>
                  <a:pt x="2312650" y="1190939"/>
                </a:lnTo>
                <a:lnTo>
                  <a:pt x="2355465" y="1175607"/>
                </a:lnTo>
                <a:lnTo>
                  <a:pt x="2396736" y="1157239"/>
                </a:lnTo>
                <a:lnTo>
                  <a:pt x="2436326" y="1135971"/>
                </a:lnTo>
                <a:lnTo>
                  <a:pt x="2474100" y="1111939"/>
                </a:lnTo>
                <a:lnTo>
                  <a:pt x="2509923" y="1085277"/>
                </a:lnTo>
                <a:lnTo>
                  <a:pt x="2543659" y="1056122"/>
                </a:lnTo>
                <a:lnTo>
                  <a:pt x="2575172" y="1024609"/>
                </a:lnTo>
                <a:lnTo>
                  <a:pt x="2604327" y="990873"/>
                </a:lnTo>
                <a:lnTo>
                  <a:pt x="2630988" y="955051"/>
                </a:lnTo>
                <a:lnTo>
                  <a:pt x="2655021" y="917276"/>
                </a:lnTo>
                <a:lnTo>
                  <a:pt x="2676289" y="877686"/>
                </a:lnTo>
                <a:lnTo>
                  <a:pt x="2694656" y="836416"/>
                </a:lnTo>
                <a:lnTo>
                  <a:pt x="2709988" y="793600"/>
                </a:lnTo>
                <a:lnTo>
                  <a:pt x="2722149" y="749375"/>
                </a:lnTo>
                <a:lnTo>
                  <a:pt x="2731003" y="703877"/>
                </a:lnTo>
                <a:lnTo>
                  <a:pt x="2736415" y="657239"/>
                </a:lnTo>
                <a:lnTo>
                  <a:pt x="2738249" y="609600"/>
                </a:lnTo>
                <a:lnTo>
                  <a:pt x="2736415" y="561960"/>
                </a:lnTo>
                <a:lnTo>
                  <a:pt x="2731003" y="515323"/>
                </a:lnTo>
                <a:lnTo>
                  <a:pt x="2722149" y="469824"/>
                </a:lnTo>
                <a:lnTo>
                  <a:pt x="2709988" y="425599"/>
                </a:lnTo>
                <a:lnTo>
                  <a:pt x="2694656" y="382784"/>
                </a:lnTo>
                <a:lnTo>
                  <a:pt x="2676289" y="341513"/>
                </a:lnTo>
                <a:lnTo>
                  <a:pt x="2655021" y="301923"/>
                </a:lnTo>
                <a:lnTo>
                  <a:pt x="2630988" y="264149"/>
                </a:lnTo>
                <a:lnTo>
                  <a:pt x="2604327" y="228326"/>
                </a:lnTo>
                <a:lnTo>
                  <a:pt x="2575172" y="194590"/>
                </a:lnTo>
                <a:lnTo>
                  <a:pt x="2543659" y="163077"/>
                </a:lnTo>
                <a:lnTo>
                  <a:pt x="2509923" y="133922"/>
                </a:lnTo>
                <a:lnTo>
                  <a:pt x="2474100" y="107260"/>
                </a:lnTo>
                <a:lnTo>
                  <a:pt x="2436326" y="83228"/>
                </a:lnTo>
                <a:lnTo>
                  <a:pt x="2396736" y="61960"/>
                </a:lnTo>
                <a:lnTo>
                  <a:pt x="2355465" y="43592"/>
                </a:lnTo>
                <a:lnTo>
                  <a:pt x="2312650" y="28260"/>
                </a:lnTo>
                <a:lnTo>
                  <a:pt x="2268425" y="16100"/>
                </a:lnTo>
                <a:lnTo>
                  <a:pt x="2222926" y="7245"/>
                </a:lnTo>
                <a:lnTo>
                  <a:pt x="2176289" y="1834"/>
                </a:lnTo>
                <a:lnTo>
                  <a:pt x="2128649" y="0"/>
                </a:lnTo>
                <a:close/>
              </a:path>
            </a:pathLst>
          </a:custGeom>
          <a:solidFill>
            <a:srgbClr val="D5D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64279" y="2132646"/>
            <a:ext cx="2153920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454659" marR="5080" indent="-442595">
              <a:lnSpc>
                <a:spcPct val="101200"/>
              </a:lnSpc>
              <a:spcBef>
                <a:spcPts val="60"/>
              </a:spcBef>
            </a:pPr>
            <a:r>
              <a:rPr sz="2800" spc="-25" dirty="0">
                <a:solidFill>
                  <a:srgbClr val="222268"/>
                </a:solidFill>
                <a:latin typeface="Calibri"/>
                <a:cs typeface="Calibri"/>
              </a:rPr>
              <a:t>Reinforcement </a:t>
            </a:r>
            <a:r>
              <a:rPr sz="2800" spc="-10" dirty="0">
                <a:solidFill>
                  <a:srgbClr val="222268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66850" y="3821568"/>
            <a:ext cx="2738755" cy="1219200"/>
          </a:xfrm>
          <a:custGeom>
            <a:avLst/>
            <a:gdLst/>
            <a:ahLst/>
            <a:cxnLst/>
            <a:rect l="l" t="t" r="r" b="b"/>
            <a:pathLst>
              <a:path w="2738754" h="1219200">
                <a:moveTo>
                  <a:pt x="2128649" y="0"/>
                </a:moveTo>
                <a:lnTo>
                  <a:pt x="609600" y="0"/>
                </a:lnTo>
                <a:lnTo>
                  <a:pt x="561960" y="1834"/>
                </a:lnTo>
                <a:lnTo>
                  <a:pt x="515322" y="7245"/>
                </a:lnTo>
                <a:lnTo>
                  <a:pt x="469824" y="16099"/>
                </a:lnTo>
                <a:lnTo>
                  <a:pt x="425599" y="28260"/>
                </a:lnTo>
                <a:lnTo>
                  <a:pt x="382783" y="43592"/>
                </a:lnTo>
                <a:lnTo>
                  <a:pt x="341513" y="61960"/>
                </a:lnTo>
                <a:lnTo>
                  <a:pt x="301923" y="83228"/>
                </a:lnTo>
                <a:lnTo>
                  <a:pt x="264148" y="107260"/>
                </a:lnTo>
                <a:lnTo>
                  <a:pt x="228326" y="133922"/>
                </a:lnTo>
                <a:lnTo>
                  <a:pt x="194590" y="163077"/>
                </a:lnTo>
                <a:lnTo>
                  <a:pt x="163077" y="194590"/>
                </a:lnTo>
                <a:lnTo>
                  <a:pt x="133922" y="228326"/>
                </a:lnTo>
                <a:lnTo>
                  <a:pt x="107260" y="264148"/>
                </a:lnTo>
                <a:lnTo>
                  <a:pt x="83228" y="301923"/>
                </a:lnTo>
                <a:lnTo>
                  <a:pt x="61960" y="341513"/>
                </a:lnTo>
                <a:lnTo>
                  <a:pt x="43592" y="382783"/>
                </a:lnTo>
                <a:lnTo>
                  <a:pt x="28260" y="425599"/>
                </a:lnTo>
                <a:lnTo>
                  <a:pt x="16099" y="469824"/>
                </a:lnTo>
                <a:lnTo>
                  <a:pt x="7245" y="515322"/>
                </a:lnTo>
                <a:lnTo>
                  <a:pt x="1834" y="561960"/>
                </a:lnTo>
                <a:lnTo>
                  <a:pt x="0" y="609600"/>
                </a:lnTo>
                <a:lnTo>
                  <a:pt x="1834" y="657239"/>
                </a:lnTo>
                <a:lnTo>
                  <a:pt x="7245" y="703876"/>
                </a:lnTo>
                <a:lnTo>
                  <a:pt x="16099" y="749375"/>
                </a:lnTo>
                <a:lnTo>
                  <a:pt x="28260" y="793600"/>
                </a:lnTo>
                <a:lnTo>
                  <a:pt x="43592" y="836415"/>
                </a:lnTo>
                <a:lnTo>
                  <a:pt x="61960" y="877686"/>
                </a:lnTo>
                <a:lnTo>
                  <a:pt x="83228" y="917276"/>
                </a:lnTo>
                <a:lnTo>
                  <a:pt x="107260" y="955050"/>
                </a:lnTo>
                <a:lnTo>
                  <a:pt x="133922" y="990873"/>
                </a:lnTo>
                <a:lnTo>
                  <a:pt x="163077" y="1024609"/>
                </a:lnTo>
                <a:lnTo>
                  <a:pt x="194590" y="1056122"/>
                </a:lnTo>
                <a:lnTo>
                  <a:pt x="228326" y="1085277"/>
                </a:lnTo>
                <a:lnTo>
                  <a:pt x="264148" y="1111939"/>
                </a:lnTo>
                <a:lnTo>
                  <a:pt x="301923" y="1135971"/>
                </a:lnTo>
                <a:lnTo>
                  <a:pt x="341513" y="1157239"/>
                </a:lnTo>
                <a:lnTo>
                  <a:pt x="382783" y="1175607"/>
                </a:lnTo>
                <a:lnTo>
                  <a:pt x="425599" y="1190939"/>
                </a:lnTo>
                <a:lnTo>
                  <a:pt x="469824" y="1203099"/>
                </a:lnTo>
                <a:lnTo>
                  <a:pt x="515322" y="1211954"/>
                </a:lnTo>
                <a:lnTo>
                  <a:pt x="561960" y="1217365"/>
                </a:lnTo>
                <a:lnTo>
                  <a:pt x="609600" y="1219200"/>
                </a:lnTo>
                <a:lnTo>
                  <a:pt x="2128649" y="1219200"/>
                </a:lnTo>
                <a:lnTo>
                  <a:pt x="2176289" y="1217365"/>
                </a:lnTo>
                <a:lnTo>
                  <a:pt x="2222926" y="1211954"/>
                </a:lnTo>
                <a:lnTo>
                  <a:pt x="2268425" y="1203099"/>
                </a:lnTo>
                <a:lnTo>
                  <a:pt x="2312650" y="1190939"/>
                </a:lnTo>
                <a:lnTo>
                  <a:pt x="2355465" y="1175607"/>
                </a:lnTo>
                <a:lnTo>
                  <a:pt x="2396736" y="1157239"/>
                </a:lnTo>
                <a:lnTo>
                  <a:pt x="2436326" y="1135971"/>
                </a:lnTo>
                <a:lnTo>
                  <a:pt x="2474100" y="1111939"/>
                </a:lnTo>
                <a:lnTo>
                  <a:pt x="2509923" y="1085277"/>
                </a:lnTo>
                <a:lnTo>
                  <a:pt x="2543659" y="1056122"/>
                </a:lnTo>
                <a:lnTo>
                  <a:pt x="2575172" y="1024609"/>
                </a:lnTo>
                <a:lnTo>
                  <a:pt x="2604327" y="990873"/>
                </a:lnTo>
                <a:lnTo>
                  <a:pt x="2630988" y="955050"/>
                </a:lnTo>
                <a:lnTo>
                  <a:pt x="2655021" y="917276"/>
                </a:lnTo>
                <a:lnTo>
                  <a:pt x="2676289" y="877686"/>
                </a:lnTo>
                <a:lnTo>
                  <a:pt x="2694656" y="836415"/>
                </a:lnTo>
                <a:lnTo>
                  <a:pt x="2709988" y="793600"/>
                </a:lnTo>
                <a:lnTo>
                  <a:pt x="2722149" y="749375"/>
                </a:lnTo>
                <a:lnTo>
                  <a:pt x="2731003" y="703876"/>
                </a:lnTo>
                <a:lnTo>
                  <a:pt x="2736415" y="657239"/>
                </a:lnTo>
                <a:lnTo>
                  <a:pt x="2738249" y="609600"/>
                </a:lnTo>
                <a:lnTo>
                  <a:pt x="2736415" y="561960"/>
                </a:lnTo>
                <a:lnTo>
                  <a:pt x="2731003" y="515322"/>
                </a:lnTo>
                <a:lnTo>
                  <a:pt x="2722149" y="469824"/>
                </a:lnTo>
                <a:lnTo>
                  <a:pt x="2709988" y="425599"/>
                </a:lnTo>
                <a:lnTo>
                  <a:pt x="2694656" y="382783"/>
                </a:lnTo>
                <a:lnTo>
                  <a:pt x="2676289" y="341513"/>
                </a:lnTo>
                <a:lnTo>
                  <a:pt x="2655021" y="301923"/>
                </a:lnTo>
                <a:lnTo>
                  <a:pt x="2630988" y="264148"/>
                </a:lnTo>
                <a:lnTo>
                  <a:pt x="2604327" y="228326"/>
                </a:lnTo>
                <a:lnTo>
                  <a:pt x="2575172" y="194590"/>
                </a:lnTo>
                <a:lnTo>
                  <a:pt x="2543659" y="163077"/>
                </a:lnTo>
                <a:lnTo>
                  <a:pt x="2509923" y="133922"/>
                </a:lnTo>
                <a:lnTo>
                  <a:pt x="2474100" y="107260"/>
                </a:lnTo>
                <a:lnTo>
                  <a:pt x="2436326" y="83228"/>
                </a:lnTo>
                <a:lnTo>
                  <a:pt x="2396736" y="61960"/>
                </a:lnTo>
                <a:lnTo>
                  <a:pt x="2355465" y="43592"/>
                </a:lnTo>
                <a:lnTo>
                  <a:pt x="2312650" y="28260"/>
                </a:lnTo>
                <a:lnTo>
                  <a:pt x="2268425" y="16099"/>
                </a:lnTo>
                <a:lnTo>
                  <a:pt x="2222926" y="7245"/>
                </a:lnTo>
                <a:lnTo>
                  <a:pt x="2176289" y="1834"/>
                </a:lnTo>
                <a:lnTo>
                  <a:pt x="2128649" y="0"/>
                </a:lnTo>
                <a:close/>
              </a:path>
            </a:pathLst>
          </a:custGeom>
          <a:solidFill>
            <a:srgbClr val="D5D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82618" y="3934726"/>
            <a:ext cx="1906905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72415" marR="5080" indent="-260350">
              <a:lnSpc>
                <a:spcPct val="101200"/>
              </a:lnSpc>
              <a:spcBef>
                <a:spcPts val="60"/>
              </a:spcBef>
            </a:pPr>
            <a:r>
              <a:rPr sz="2800" dirty="0">
                <a:solidFill>
                  <a:srgbClr val="222268"/>
                </a:solidFill>
                <a:latin typeface="Calibri"/>
                <a:cs typeface="Calibri"/>
              </a:rPr>
              <a:t>Probability</a:t>
            </a:r>
            <a:r>
              <a:rPr sz="2800" spc="-120" dirty="0">
                <a:solidFill>
                  <a:srgbClr val="222268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222268"/>
                </a:solidFill>
                <a:latin typeface="Calibri"/>
                <a:cs typeface="Calibri"/>
              </a:rPr>
              <a:t>&amp; </a:t>
            </a:r>
            <a:r>
              <a:rPr sz="2800" spc="-10" dirty="0">
                <a:solidFill>
                  <a:srgbClr val="222268"/>
                </a:solidFill>
                <a:latin typeface="Calibri"/>
                <a:cs typeface="Calibri"/>
              </a:rPr>
              <a:t>Inference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72050" y="3794848"/>
            <a:ext cx="2738755" cy="1219200"/>
          </a:xfrm>
          <a:custGeom>
            <a:avLst/>
            <a:gdLst/>
            <a:ahLst/>
            <a:cxnLst/>
            <a:rect l="l" t="t" r="r" b="b"/>
            <a:pathLst>
              <a:path w="2738754" h="1219200">
                <a:moveTo>
                  <a:pt x="2128649" y="0"/>
                </a:moveTo>
                <a:lnTo>
                  <a:pt x="609600" y="0"/>
                </a:lnTo>
                <a:lnTo>
                  <a:pt x="561960" y="1834"/>
                </a:lnTo>
                <a:lnTo>
                  <a:pt x="515322" y="7245"/>
                </a:lnTo>
                <a:lnTo>
                  <a:pt x="469824" y="16099"/>
                </a:lnTo>
                <a:lnTo>
                  <a:pt x="425599" y="28260"/>
                </a:lnTo>
                <a:lnTo>
                  <a:pt x="382783" y="43592"/>
                </a:lnTo>
                <a:lnTo>
                  <a:pt x="341513" y="61960"/>
                </a:lnTo>
                <a:lnTo>
                  <a:pt x="301923" y="83228"/>
                </a:lnTo>
                <a:lnTo>
                  <a:pt x="264148" y="107260"/>
                </a:lnTo>
                <a:lnTo>
                  <a:pt x="228326" y="133922"/>
                </a:lnTo>
                <a:lnTo>
                  <a:pt x="194590" y="163077"/>
                </a:lnTo>
                <a:lnTo>
                  <a:pt x="163077" y="194590"/>
                </a:lnTo>
                <a:lnTo>
                  <a:pt x="133922" y="228326"/>
                </a:lnTo>
                <a:lnTo>
                  <a:pt x="107260" y="264148"/>
                </a:lnTo>
                <a:lnTo>
                  <a:pt x="83228" y="301923"/>
                </a:lnTo>
                <a:lnTo>
                  <a:pt x="61960" y="341513"/>
                </a:lnTo>
                <a:lnTo>
                  <a:pt x="43592" y="382783"/>
                </a:lnTo>
                <a:lnTo>
                  <a:pt x="28260" y="425599"/>
                </a:lnTo>
                <a:lnTo>
                  <a:pt x="16099" y="469824"/>
                </a:lnTo>
                <a:lnTo>
                  <a:pt x="7245" y="515322"/>
                </a:lnTo>
                <a:lnTo>
                  <a:pt x="1834" y="561960"/>
                </a:lnTo>
                <a:lnTo>
                  <a:pt x="0" y="609599"/>
                </a:lnTo>
                <a:lnTo>
                  <a:pt x="1834" y="657239"/>
                </a:lnTo>
                <a:lnTo>
                  <a:pt x="7245" y="703877"/>
                </a:lnTo>
                <a:lnTo>
                  <a:pt x="16099" y="749375"/>
                </a:lnTo>
                <a:lnTo>
                  <a:pt x="28260" y="793600"/>
                </a:lnTo>
                <a:lnTo>
                  <a:pt x="43592" y="836416"/>
                </a:lnTo>
                <a:lnTo>
                  <a:pt x="61960" y="877686"/>
                </a:lnTo>
                <a:lnTo>
                  <a:pt x="83228" y="917276"/>
                </a:lnTo>
                <a:lnTo>
                  <a:pt x="107260" y="955051"/>
                </a:lnTo>
                <a:lnTo>
                  <a:pt x="133922" y="990873"/>
                </a:lnTo>
                <a:lnTo>
                  <a:pt x="163077" y="1024609"/>
                </a:lnTo>
                <a:lnTo>
                  <a:pt x="194590" y="1056122"/>
                </a:lnTo>
                <a:lnTo>
                  <a:pt x="228326" y="1085277"/>
                </a:lnTo>
                <a:lnTo>
                  <a:pt x="264148" y="1111939"/>
                </a:lnTo>
                <a:lnTo>
                  <a:pt x="301923" y="1135971"/>
                </a:lnTo>
                <a:lnTo>
                  <a:pt x="341513" y="1157239"/>
                </a:lnTo>
                <a:lnTo>
                  <a:pt x="382783" y="1175607"/>
                </a:lnTo>
                <a:lnTo>
                  <a:pt x="425599" y="1190939"/>
                </a:lnTo>
                <a:lnTo>
                  <a:pt x="469824" y="1203100"/>
                </a:lnTo>
                <a:lnTo>
                  <a:pt x="515322" y="1211954"/>
                </a:lnTo>
                <a:lnTo>
                  <a:pt x="561960" y="1217365"/>
                </a:lnTo>
                <a:lnTo>
                  <a:pt x="609600" y="1219199"/>
                </a:lnTo>
                <a:lnTo>
                  <a:pt x="2128649" y="1219199"/>
                </a:lnTo>
                <a:lnTo>
                  <a:pt x="2176289" y="1217365"/>
                </a:lnTo>
                <a:lnTo>
                  <a:pt x="2222926" y="1211954"/>
                </a:lnTo>
                <a:lnTo>
                  <a:pt x="2268425" y="1203100"/>
                </a:lnTo>
                <a:lnTo>
                  <a:pt x="2312650" y="1190939"/>
                </a:lnTo>
                <a:lnTo>
                  <a:pt x="2355465" y="1175607"/>
                </a:lnTo>
                <a:lnTo>
                  <a:pt x="2396736" y="1157239"/>
                </a:lnTo>
                <a:lnTo>
                  <a:pt x="2436326" y="1135971"/>
                </a:lnTo>
                <a:lnTo>
                  <a:pt x="2474100" y="1111939"/>
                </a:lnTo>
                <a:lnTo>
                  <a:pt x="2509923" y="1085277"/>
                </a:lnTo>
                <a:lnTo>
                  <a:pt x="2543659" y="1056122"/>
                </a:lnTo>
                <a:lnTo>
                  <a:pt x="2575172" y="1024609"/>
                </a:lnTo>
                <a:lnTo>
                  <a:pt x="2604327" y="990873"/>
                </a:lnTo>
                <a:lnTo>
                  <a:pt x="2630988" y="955051"/>
                </a:lnTo>
                <a:lnTo>
                  <a:pt x="2655021" y="917276"/>
                </a:lnTo>
                <a:lnTo>
                  <a:pt x="2676289" y="877686"/>
                </a:lnTo>
                <a:lnTo>
                  <a:pt x="2694656" y="836416"/>
                </a:lnTo>
                <a:lnTo>
                  <a:pt x="2709988" y="793600"/>
                </a:lnTo>
                <a:lnTo>
                  <a:pt x="2722149" y="749375"/>
                </a:lnTo>
                <a:lnTo>
                  <a:pt x="2731003" y="703877"/>
                </a:lnTo>
                <a:lnTo>
                  <a:pt x="2736415" y="657239"/>
                </a:lnTo>
                <a:lnTo>
                  <a:pt x="2738249" y="609599"/>
                </a:lnTo>
                <a:lnTo>
                  <a:pt x="2736415" y="561960"/>
                </a:lnTo>
                <a:lnTo>
                  <a:pt x="2731003" y="515322"/>
                </a:lnTo>
                <a:lnTo>
                  <a:pt x="2722149" y="469824"/>
                </a:lnTo>
                <a:lnTo>
                  <a:pt x="2709988" y="425599"/>
                </a:lnTo>
                <a:lnTo>
                  <a:pt x="2694656" y="382783"/>
                </a:lnTo>
                <a:lnTo>
                  <a:pt x="2676289" y="341513"/>
                </a:lnTo>
                <a:lnTo>
                  <a:pt x="2655021" y="301923"/>
                </a:lnTo>
                <a:lnTo>
                  <a:pt x="2630988" y="264148"/>
                </a:lnTo>
                <a:lnTo>
                  <a:pt x="2604327" y="228326"/>
                </a:lnTo>
                <a:lnTo>
                  <a:pt x="2575172" y="194590"/>
                </a:lnTo>
                <a:lnTo>
                  <a:pt x="2543659" y="163077"/>
                </a:lnTo>
                <a:lnTo>
                  <a:pt x="2509923" y="133922"/>
                </a:lnTo>
                <a:lnTo>
                  <a:pt x="2474100" y="107260"/>
                </a:lnTo>
                <a:lnTo>
                  <a:pt x="2436326" y="83228"/>
                </a:lnTo>
                <a:lnTo>
                  <a:pt x="2396736" y="61960"/>
                </a:lnTo>
                <a:lnTo>
                  <a:pt x="2355465" y="43592"/>
                </a:lnTo>
                <a:lnTo>
                  <a:pt x="2312650" y="28260"/>
                </a:lnTo>
                <a:lnTo>
                  <a:pt x="2268425" y="16099"/>
                </a:lnTo>
                <a:lnTo>
                  <a:pt x="2222926" y="7245"/>
                </a:lnTo>
                <a:lnTo>
                  <a:pt x="2176289" y="1834"/>
                </a:lnTo>
                <a:lnTo>
                  <a:pt x="2128649" y="0"/>
                </a:lnTo>
                <a:close/>
              </a:path>
            </a:pathLst>
          </a:custGeom>
          <a:solidFill>
            <a:srgbClr val="FF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35320" y="3908008"/>
            <a:ext cx="1613535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84150" marR="5080" indent="-172085">
              <a:lnSpc>
                <a:spcPct val="101200"/>
              </a:lnSpc>
              <a:spcBef>
                <a:spcPts val="60"/>
              </a:spcBef>
            </a:pP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Supervised 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4298" y="5399408"/>
            <a:ext cx="70739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How</a:t>
            </a:r>
            <a:r>
              <a:rPr sz="28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can</a:t>
            </a:r>
            <a:r>
              <a:rPr sz="28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sz="28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learn</a:t>
            </a:r>
            <a:r>
              <a:rPr sz="28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8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i="1" dirty="0">
                <a:solidFill>
                  <a:srgbClr val="C00000"/>
                </a:solidFill>
                <a:latin typeface="Calibri"/>
                <a:cs typeface="Calibri"/>
              </a:rPr>
              <a:t>model</a:t>
            </a:r>
            <a:r>
              <a:rPr sz="2800" b="1" i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sz="28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28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world</a:t>
            </a:r>
            <a:r>
              <a:rPr sz="28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from</a:t>
            </a:r>
            <a:r>
              <a:rPr sz="28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b="1" i="1" spc="-10" dirty="0">
                <a:solidFill>
                  <a:srgbClr val="C00000"/>
                </a:solidFill>
                <a:latin typeface="Calibri"/>
                <a:cs typeface="Calibri"/>
              </a:rPr>
              <a:t>data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?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3953" y="2605651"/>
            <a:ext cx="3943739" cy="217590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4425" y="1659393"/>
            <a:ext cx="6915150" cy="3714750"/>
            <a:chOff x="1114425" y="1659393"/>
            <a:chExt cx="6915150" cy="3714750"/>
          </a:xfrm>
        </p:grpSpPr>
        <p:sp>
          <p:nvSpPr>
            <p:cNvPr id="3" name="object 3"/>
            <p:cNvSpPr/>
            <p:nvPr/>
          </p:nvSpPr>
          <p:spPr>
            <a:xfrm>
              <a:off x="1143000" y="1687968"/>
              <a:ext cx="6858000" cy="3657600"/>
            </a:xfrm>
            <a:custGeom>
              <a:avLst/>
              <a:gdLst/>
              <a:ahLst/>
              <a:cxnLst/>
              <a:rect l="l" t="t" r="r" b="b"/>
              <a:pathLst>
                <a:path w="6858000" h="3657600">
                  <a:moveTo>
                    <a:pt x="794906" y="0"/>
                  </a:moveTo>
                  <a:lnTo>
                    <a:pt x="6063094" y="0"/>
                  </a:lnTo>
                  <a:lnTo>
                    <a:pt x="6111517" y="1450"/>
                  </a:lnTo>
                  <a:lnTo>
                    <a:pt x="6159173" y="5747"/>
                  </a:lnTo>
                  <a:lnTo>
                    <a:pt x="6205979" y="12807"/>
                  </a:lnTo>
                  <a:lnTo>
                    <a:pt x="6251851" y="22546"/>
                  </a:lnTo>
                  <a:lnTo>
                    <a:pt x="6296706" y="34882"/>
                  </a:lnTo>
                  <a:lnTo>
                    <a:pt x="6340462" y="49731"/>
                  </a:lnTo>
                  <a:lnTo>
                    <a:pt x="6383034" y="67010"/>
                  </a:lnTo>
                  <a:lnTo>
                    <a:pt x="6424341" y="86637"/>
                  </a:lnTo>
                  <a:lnTo>
                    <a:pt x="6464298" y="108527"/>
                  </a:lnTo>
                  <a:lnTo>
                    <a:pt x="6502822" y="132599"/>
                  </a:lnTo>
                  <a:lnTo>
                    <a:pt x="6539831" y="158768"/>
                  </a:lnTo>
                  <a:lnTo>
                    <a:pt x="6575241" y="186951"/>
                  </a:lnTo>
                  <a:lnTo>
                    <a:pt x="6608969" y="217066"/>
                  </a:lnTo>
                  <a:lnTo>
                    <a:pt x="6640932" y="249030"/>
                  </a:lnTo>
                  <a:lnTo>
                    <a:pt x="6671047" y="282758"/>
                  </a:lnTo>
                  <a:lnTo>
                    <a:pt x="6699231" y="318168"/>
                  </a:lnTo>
                  <a:lnTo>
                    <a:pt x="6725400" y="355177"/>
                  </a:lnTo>
                  <a:lnTo>
                    <a:pt x="6749471" y="393701"/>
                  </a:lnTo>
                  <a:lnTo>
                    <a:pt x="6771362" y="433658"/>
                  </a:lnTo>
                  <a:lnTo>
                    <a:pt x="6790989" y="474965"/>
                  </a:lnTo>
                  <a:lnTo>
                    <a:pt x="6808268" y="517537"/>
                  </a:lnTo>
                  <a:lnTo>
                    <a:pt x="6823117" y="561293"/>
                  </a:lnTo>
                  <a:lnTo>
                    <a:pt x="6835453" y="606148"/>
                  </a:lnTo>
                  <a:lnTo>
                    <a:pt x="6845192" y="652020"/>
                  </a:lnTo>
                  <a:lnTo>
                    <a:pt x="6852252" y="698826"/>
                  </a:lnTo>
                  <a:lnTo>
                    <a:pt x="6856549" y="746482"/>
                  </a:lnTo>
                  <a:lnTo>
                    <a:pt x="6858000" y="794906"/>
                  </a:lnTo>
                  <a:lnTo>
                    <a:pt x="6858000" y="2862694"/>
                  </a:lnTo>
                  <a:lnTo>
                    <a:pt x="6856549" y="2911117"/>
                  </a:lnTo>
                  <a:lnTo>
                    <a:pt x="6852252" y="2958773"/>
                  </a:lnTo>
                  <a:lnTo>
                    <a:pt x="6845192" y="3005579"/>
                  </a:lnTo>
                  <a:lnTo>
                    <a:pt x="6835453" y="3051451"/>
                  </a:lnTo>
                  <a:lnTo>
                    <a:pt x="6823117" y="3096306"/>
                  </a:lnTo>
                  <a:lnTo>
                    <a:pt x="6808268" y="3140062"/>
                  </a:lnTo>
                  <a:lnTo>
                    <a:pt x="6790989" y="3182634"/>
                  </a:lnTo>
                  <a:lnTo>
                    <a:pt x="6771362" y="3223941"/>
                  </a:lnTo>
                  <a:lnTo>
                    <a:pt x="6749471" y="3263898"/>
                  </a:lnTo>
                  <a:lnTo>
                    <a:pt x="6725400" y="3302422"/>
                  </a:lnTo>
                  <a:lnTo>
                    <a:pt x="6699231" y="3339431"/>
                  </a:lnTo>
                  <a:lnTo>
                    <a:pt x="6671047" y="3374841"/>
                  </a:lnTo>
                  <a:lnTo>
                    <a:pt x="6640932" y="3408569"/>
                  </a:lnTo>
                  <a:lnTo>
                    <a:pt x="6608969" y="3440532"/>
                  </a:lnTo>
                  <a:lnTo>
                    <a:pt x="6575241" y="3470647"/>
                  </a:lnTo>
                  <a:lnTo>
                    <a:pt x="6539831" y="3498831"/>
                  </a:lnTo>
                  <a:lnTo>
                    <a:pt x="6502822" y="3525000"/>
                  </a:lnTo>
                  <a:lnTo>
                    <a:pt x="6464298" y="3549071"/>
                  </a:lnTo>
                  <a:lnTo>
                    <a:pt x="6424341" y="3570962"/>
                  </a:lnTo>
                  <a:lnTo>
                    <a:pt x="6383034" y="3590589"/>
                  </a:lnTo>
                  <a:lnTo>
                    <a:pt x="6340462" y="3607868"/>
                  </a:lnTo>
                  <a:lnTo>
                    <a:pt x="6296706" y="3622717"/>
                  </a:lnTo>
                  <a:lnTo>
                    <a:pt x="6251851" y="3635053"/>
                  </a:lnTo>
                  <a:lnTo>
                    <a:pt x="6205979" y="3644792"/>
                  </a:lnTo>
                  <a:lnTo>
                    <a:pt x="6159173" y="3651852"/>
                  </a:lnTo>
                  <a:lnTo>
                    <a:pt x="6111517" y="3656149"/>
                  </a:lnTo>
                  <a:lnTo>
                    <a:pt x="6063094" y="3657600"/>
                  </a:lnTo>
                  <a:lnTo>
                    <a:pt x="794906" y="3657600"/>
                  </a:lnTo>
                  <a:lnTo>
                    <a:pt x="746482" y="3656149"/>
                  </a:lnTo>
                  <a:lnTo>
                    <a:pt x="698826" y="3651852"/>
                  </a:lnTo>
                  <a:lnTo>
                    <a:pt x="652020" y="3644792"/>
                  </a:lnTo>
                  <a:lnTo>
                    <a:pt x="606148" y="3635053"/>
                  </a:lnTo>
                  <a:lnTo>
                    <a:pt x="561293" y="3622717"/>
                  </a:lnTo>
                  <a:lnTo>
                    <a:pt x="517537" y="3607868"/>
                  </a:lnTo>
                  <a:lnTo>
                    <a:pt x="474965" y="3590589"/>
                  </a:lnTo>
                  <a:lnTo>
                    <a:pt x="433658" y="3570962"/>
                  </a:lnTo>
                  <a:lnTo>
                    <a:pt x="393701" y="3549071"/>
                  </a:lnTo>
                  <a:lnTo>
                    <a:pt x="355177" y="3525000"/>
                  </a:lnTo>
                  <a:lnTo>
                    <a:pt x="318168" y="3498831"/>
                  </a:lnTo>
                  <a:lnTo>
                    <a:pt x="282758" y="3470647"/>
                  </a:lnTo>
                  <a:lnTo>
                    <a:pt x="249030" y="3440532"/>
                  </a:lnTo>
                  <a:lnTo>
                    <a:pt x="217066" y="3408569"/>
                  </a:lnTo>
                  <a:lnTo>
                    <a:pt x="186951" y="3374841"/>
                  </a:lnTo>
                  <a:lnTo>
                    <a:pt x="158768" y="3339431"/>
                  </a:lnTo>
                  <a:lnTo>
                    <a:pt x="132599" y="3302422"/>
                  </a:lnTo>
                  <a:lnTo>
                    <a:pt x="108527" y="3263898"/>
                  </a:lnTo>
                  <a:lnTo>
                    <a:pt x="86637" y="3223941"/>
                  </a:lnTo>
                  <a:lnTo>
                    <a:pt x="67010" y="3182634"/>
                  </a:lnTo>
                  <a:lnTo>
                    <a:pt x="49731" y="3140062"/>
                  </a:lnTo>
                  <a:lnTo>
                    <a:pt x="34882" y="3096306"/>
                  </a:lnTo>
                  <a:lnTo>
                    <a:pt x="22546" y="3051451"/>
                  </a:lnTo>
                  <a:lnTo>
                    <a:pt x="12807" y="3005579"/>
                  </a:lnTo>
                  <a:lnTo>
                    <a:pt x="5747" y="2958773"/>
                  </a:lnTo>
                  <a:lnTo>
                    <a:pt x="1450" y="2911117"/>
                  </a:lnTo>
                  <a:lnTo>
                    <a:pt x="0" y="2862694"/>
                  </a:lnTo>
                  <a:lnTo>
                    <a:pt x="0" y="794906"/>
                  </a:lnTo>
                  <a:lnTo>
                    <a:pt x="1450" y="746482"/>
                  </a:lnTo>
                  <a:lnTo>
                    <a:pt x="5747" y="698826"/>
                  </a:lnTo>
                  <a:lnTo>
                    <a:pt x="12807" y="652020"/>
                  </a:lnTo>
                  <a:lnTo>
                    <a:pt x="22546" y="606148"/>
                  </a:lnTo>
                  <a:lnTo>
                    <a:pt x="34882" y="561293"/>
                  </a:lnTo>
                  <a:lnTo>
                    <a:pt x="49731" y="517537"/>
                  </a:lnTo>
                  <a:lnTo>
                    <a:pt x="67010" y="474965"/>
                  </a:lnTo>
                  <a:lnTo>
                    <a:pt x="86637" y="433658"/>
                  </a:lnTo>
                  <a:lnTo>
                    <a:pt x="108527" y="393701"/>
                  </a:lnTo>
                  <a:lnTo>
                    <a:pt x="132599" y="355177"/>
                  </a:lnTo>
                  <a:lnTo>
                    <a:pt x="158768" y="318168"/>
                  </a:lnTo>
                  <a:lnTo>
                    <a:pt x="186951" y="282758"/>
                  </a:lnTo>
                  <a:lnTo>
                    <a:pt x="217066" y="249030"/>
                  </a:lnTo>
                  <a:lnTo>
                    <a:pt x="249030" y="217066"/>
                  </a:lnTo>
                  <a:lnTo>
                    <a:pt x="282758" y="186951"/>
                  </a:lnTo>
                  <a:lnTo>
                    <a:pt x="318168" y="158768"/>
                  </a:lnTo>
                  <a:lnTo>
                    <a:pt x="355177" y="132599"/>
                  </a:lnTo>
                  <a:lnTo>
                    <a:pt x="393701" y="108527"/>
                  </a:lnTo>
                  <a:lnTo>
                    <a:pt x="433658" y="86637"/>
                  </a:lnTo>
                  <a:lnTo>
                    <a:pt x="474965" y="67010"/>
                  </a:lnTo>
                  <a:lnTo>
                    <a:pt x="517537" y="49731"/>
                  </a:lnTo>
                  <a:lnTo>
                    <a:pt x="561293" y="34882"/>
                  </a:lnTo>
                  <a:lnTo>
                    <a:pt x="606148" y="22546"/>
                  </a:lnTo>
                  <a:lnTo>
                    <a:pt x="652020" y="12807"/>
                  </a:lnTo>
                  <a:lnTo>
                    <a:pt x="698826" y="5747"/>
                  </a:lnTo>
                  <a:lnTo>
                    <a:pt x="746482" y="1450"/>
                  </a:lnTo>
                  <a:lnTo>
                    <a:pt x="794906" y="0"/>
                  </a:lnTo>
                  <a:close/>
                </a:path>
              </a:pathLst>
            </a:custGeom>
            <a:ln w="57150">
              <a:solidFill>
                <a:srgbClr val="79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47800" y="2019486"/>
              <a:ext cx="2738755" cy="1219200"/>
            </a:xfrm>
            <a:custGeom>
              <a:avLst/>
              <a:gdLst/>
              <a:ahLst/>
              <a:cxnLst/>
              <a:rect l="l" t="t" r="r" b="b"/>
              <a:pathLst>
                <a:path w="2738754" h="1219200">
                  <a:moveTo>
                    <a:pt x="2128649" y="0"/>
                  </a:moveTo>
                  <a:lnTo>
                    <a:pt x="609600" y="0"/>
                  </a:lnTo>
                  <a:lnTo>
                    <a:pt x="561960" y="1834"/>
                  </a:lnTo>
                  <a:lnTo>
                    <a:pt x="515322" y="7245"/>
                  </a:lnTo>
                  <a:lnTo>
                    <a:pt x="469824" y="16100"/>
                  </a:lnTo>
                  <a:lnTo>
                    <a:pt x="425599" y="28260"/>
                  </a:lnTo>
                  <a:lnTo>
                    <a:pt x="382783" y="43592"/>
                  </a:lnTo>
                  <a:lnTo>
                    <a:pt x="341513" y="61960"/>
                  </a:lnTo>
                  <a:lnTo>
                    <a:pt x="301923" y="83228"/>
                  </a:lnTo>
                  <a:lnTo>
                    <a:pt x="264148" y="107260"/>
                  </a:lnTo>
                  <a:lnTo>
                    <a:pt x="228326" y="133922"/>
                  </a:lnTo>
                  <a:lnTo>
                    <a:pt x="194590" y="163077"/>
                  </a:lnTo>
                  <a:lnTo>
                    <a:pt x="163077" y="194590"/>
                  </a:lnTo>
                  <a:lnTo>
                    <a:pt x="133922" y="228326"/>
                  </a:lnTo>
                  <a:lnTo>
                    <a:pt x="107260" y="264149"/>
                  </a:lnTo>
                  <a:lnTo>
                    <a:pt x="83228" y="301923"/>
                  </a:lnTo>
                  <a:lnTo>
                    <a:pt x="61960" y="341513"/>
                  </a:lnTo>
                  <a:lnTo>
                    <a:pt x="43592" y="382784"/>
                  </a:lnTo>
                  <a:lnTo>
                    <a:pt x="28260" y="425599"/>
                  </a:lnTo>
                  <a:lnTo>
                    <a:pt x="16099" y="469824"/>
                  </a:lnTo>
                  <a:lnTo>
                    <a:pt x="7245" y="515323"/>
                  </a:lnTo>
                  <a:lnTo>
                    <a:pt x="1834" y="561960"/>
                  </a:lnTo>
                  <a:lnTo>
                    <a:pt x="0" y="609600"/>
                  </a:lnTo>
                  <a:lnTo>
                    <a:pt x="1834" y="657239"/>
                  </a:lnTo>
                  <a:lnTo>
                    <a:pt x="7245" y="703877"/>
                  </a:lnTo>
                  <a:lnTo>
                    <a:pt x="16099" y="749375"/>
                  </a:lnTo>
                  <a:lnTo>
                    <a:pt x="28260" y="793600"/>
                  </a:lnTo>
                  <a:lnTo>
                    <a:pt x="43592" y="836416"/>
                  </a:lnTo>
                  <a:lnTo>
                    <a:pt x="61960" y="877686"/>
                  </a:lnTo>
                  <a:lnTo>
                    <a:pt x="83228" y="917276"/>
                  </a:lnTo>
                  <a:lnTo>
                    <a:pt x="107260" y="955051"/>
                  </a:lnTo>
                  <a:lnTo>
                    <a:pt x="133922" y="990873"/>
                  </a:lnTo>
                  <a:lnTo>
                    <a:pt x="163077" y="1024609"/>
                  </a:lnTo>
                  <a:lnTo>
                    <a:pt x="194590" y="1056122"/>
                  </a:lnTo>
                  <a:lnTo>
                    <a:pt x="228326" y="1085277"/>
                  </a:lnTo>
                  <a:lnTo>
                    <a:pt x="264148" y="1111939"/>
                  </a:lnTo>
                  <a:lnTo>
                    <a:pt x="301923" y="1135971"/>
                  </a:lnTo>
                  <a:lnTo>
                    <a:pt x="341513" y="1157239"/>
                  </a:lnTo>
                  <a:lnTo>
                    <a:pt x="382783" y="1175607"/>
                  </a:lnTo>
                  <a:lnTo>
                    <a:pt x="425599" y="1190939"/>
                  </a:lnTo>
                  <a:lnTo>
                    <a:pt x="469824" y="1203100"/>
                  </a:lnTo>
                  <a:lnTo>
                    <a:pt x="515322" y="1211954"/>
                  </a:lnTo>
                  <a:lnTo>
                    <a:pt x="561960" y="1217365"/>
                  </a:lnTo>
                  <a:lnTo>
                    <a:pt x="609600" y="1219200"/>
                  </a:lnTo>
                  <a:lnTo>
                    <a:pt x="2128649" y="1219200"/>
                  </a:lnTo>
                  <a:lnTo>
                    <a:pt x="2176289" y="1217365"/>
                  </a:lnTo>
                  <a:lnTo>
                    <a:pt x="2222926" y="1211954"/>
                  </a:lnTo>
                  <a:lnTo>
                    <a:pt x="2268425" y="1203100"/>
                  </a:lnTo>
                  <a:lnTo>
                    <a:pt x="2312650" y="1190939"/>
                  </a:lnTo>
                  <a:lnTo>
                    <a:pt x="2355465" y="1175607"/>
                  </a:lnTo>
                  <a:lnTo>
                    <a:pt x="2396736" y="1157239"/>
                  </a:lnTo>
                  <a:lnTo>
                    <a:pt x="2436326" y="1135971"/>
                  </a:lnTo>
                  <a:lnTo>
                    <a:pt x="2474100" y="1111939"/>
                  </a:lnTo>
                  <a:lnTo>
                    <a:pt x="2509923" y="1085277"/>
                  </a:lnTo>
                  <a:lnTo>
                    <a:pt x="2543659" y="1056122"/>
                  </a:lnTo>
                  <a:lnTo>
                    <a:pt x="2575172" y="1024609"/>
                  </a:lnTo>
                  <a:lnTo>
                    <a:pt x="2604327" y="990873"/>
                  </a:lnTo>
                  <a:lnTo>
                    <a:pt x="2630988" y="955051"/>
                  </a:lnTo>
                  <a:lnTo>
                    <a:pt x="2655021" y="917276"/>
                  </a:lnTo>
                  <a:lnTo>
                    <a:pt x="2676289" y="877686"/>
                  </a:lnTo>
                  <a:lnTo>
                    <a:pt x="2694656" y="836416"/>
                  </a:lnTo>
                  <a:lnTo>
                    <a:pt x="2709988" y="793600"/>
                  </a:lnTo>
                  <a:lnTo>
                    <a:pt x="2722149" y="749375"/>
                  </a:lnTo>
                  <a:lnTo>
                    <a:pt x="2731003" y="703877"/>
                  </a:lnTo>
                  <a:lnTo>
                    <a:pt x="2736415" y="657239"/>
                  </a:lnTo>
                  <a:lnTo>
                    <a:pt x="2738249" y="609600"/>
                  </a:lnTo>
                  <a:lnTo>
                    <a:pt x="2736415" y="561960"/>
                  </a:lnTo>
                  <a:lnTo>
                    <a:pt x="2731003" y="515323"/>
                  </a:lnTo>
                  <a:lnTo>
                    <a:pt x="2722149" y="469824"/>
                  </a:lnTo>
                  <a:lnTo>
                    <a:pt x="2709988" y="425599"/>
                  </a:lnTo>
                  <a:lnTo>
                    <a:pt x="2694656" y="382784"/>
                  </a:lnTo>
                  <a:lnTo>
                    <a:pt x="2676289" y="341513"/>
                  </a:lnTo>
                  <a:lnTo>
                    <a:pt x="2655021" y="301923"/>
                  </a:lnTo>
                  <a:lnTo>
                    <a:pt x="2630988" y="264149"/>
                  </a:lnTo>
                  <a:lnTo>
                    <a:pt x="2604327" y="228326"/>
                  </a:lnTo>
                  <a:lnTo>
                    <a:pt x="2575172" y="194590"/>
                  </a:lnTo>
                  <a:lnTo>
                    <a:pt x="2543659" y="163077"/>
                  </a:lnTo>
                  <a:lnTo>
                    <a:pt x="2509923" y="133922"/>
                  </a:lnTo>
                  <a:lnTo>
                    <a:pt x="2474100" y="107260"/>
                  </a:lnTo>
                  <a:lnTo>
                    <a:pt x="2436326" y="83228"/>
                  </a:lnTo>
                  <a:lnTo>
                    <a:pt x="2396736" y="61960"/>
                  </a:lnTo>
                  <a:lnTo>
                    <a:pt x="2355465" y="43592"/>
                  </a:lnTo>
                  <a:lnTo>
                    <a:pt x="2312650" y="28260"/>
                  </a:lnTo>
                  <a:lnTo>
                    <a:pt x="2268425" y="16100"/>
                  </a:lnTo>
                  <a:lnTo>
                    <a:pt x="2222926" y="7245"/>
                  </a:lnTo>
                  <a:lnTo>
                    <a:pt x="2176289" y="1834"/>
                  </a:lnTo>
                  <a:lnTo>
                    <a:pt x="2128649" y="0"/>
                  </a:lnTo>
                  <a:close/>
                </a:path>
              </a:pathLst>
            </a:custGeom>
            <a:solidFill>
              <a:srgbClr val="D5D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39096" y="112888"/>
            <a:ext cx="31153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210" dirty="0"/>
              <a:t> </a:t>
            </a:r>
            <a:r>
              <a:rPr spc="-45" dirty="0"/>
              <a:t>Topics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59439" y="2132646"/>
            <a:ext cx="1315720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4925" marR="5080" indent="-22225">
              <a:lnSpc>
                <a:spcPct val="101200"/>
              </a:lnSpc>
              <a:spcBef>
                <a:spcPts val="60"/>
              </a:spcBef>
            </a:pPr>
            <a:r>
              <a:rPr sz="2800" dirty="0">
                <a:solidFill>
                  <a:srgbClr val="222268"/>
                </a:solidFill>
                <a:latin typeface="Calibri"/>
                <a:cs typeface="Calibri"/>
              </a:rPr>
              <a:t>Search</a:t>
            </a:r>
            <a:r>
              <a:rPr sz="2800" spc="-85" dirty="0">
                <a:solidFill>
                  <a:srgbClr val="222268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222268"/>
                </a:solidFill>
                <a:latin typeface="Calibri"/>
                <a:cs typeface="Calibri"/>
              </a:rPr>
              <a:t>&amp; </a:t>
            </a:r>
            <a:r>
              <a:rPr sz="2800" spc="-10" dirty="0">
                <a:solidFill>
                  <a:srgbClr val="222268"/>
                </a:solidFill>
                <a:latin typeface="Calibri"/>
                <a:cs typeface="Calibri"/>
              </a:rPr>
              <a:t>Planning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53000" y="2019486"/>
            <a:ext cx="2738755" cy="1219200"/>
          </a:xfrm>
          <a:custGeom>
            <a:avLst/>
            <a:gdLst/>
            <a:ahLst/>
            <a:cxnLst/>
            <a:rect l="l" t="t" r="r" b="b"/>
            <a:pathLst>
              <a:path w="2738754" h="1219200">
                <a:moveTo>
                  <a:pt x="2128649" y="0"/>
                </a:moveTo>
                <a:lnTo>
                  <a:pt x="609600" y="0"/>
                </a:lnTo>
                <a:lnTo>
                  <a:pt x="561960" y="1834"/>
                </a:lnTo>
                <a:lnTo>
                  <a:pt x="515322" y="7245"/>
                </a:lnTo>
                <a:lnTo>
                  <a:pt x="469824" y="16100"/>
                </a:lnTo>
                <a:lnTo>
                  <a:pt x="425599" y="28260"/>
                </a:lnTo>
                <a:lnTo>
                  <a:pt x="382783" y="43592"/>
                </a:lnTo>
                <a:lnTo>
                  <a:pt x="341513" y="61960"/>
                </a:lnTo>
                <a:lnTo>
                  <a:pt x="301923" y="83228"/>
                </a:lnTo>
                <a:lnTo>
                  <a:pt x="264148" y="107260"/>
                </a:lnTo>
                <a:lnTo>
                  <a:pt x="228326" y="133922"/>
                </a:lnTo>
                <a:lnTo>
                  <a:pt x="194590" y="163077"/>
                </a:lnTo>
                <a:lnTo>
                  <a:pt x="163077" y="194590"/>
                </a:lnTo>
                <a:lnTo>
                  <a:pt x="133922" y="228326"/>
                </a:lnTo>
                <a:lnTo>
                  <a:pt x="107260" y="264149"/>
                </a:lnTo>
                <a:lnTo>
                  <a:pt x="83228" y="301923"/>
                </a:lnTo>
                <a:lnTo>
                  <a:pt x="61960" y="341513"/>
                </a:lnTo>
                <a:lnTo>
                  <a:pt x="43592" y="382784"/>
                </a:lnTo>
                <a:lnTo>
                  <a:pt x="28260" y="425599"/>
                </a:lnTo>
                <a:lnTo>
                  <a:pt x="16099" y="469824"/>
                </a:lnTo>
                <a:lnTo>
                  <a:pt x="7245" y="515323"/>
                </a:lnTo>
                <a:lnTo>
                  <a:pt x="1834" y="561960"/>
                </a:lnTo>
                <a:lnTo>
                  <a:pt x="0" y="609600"/>
                </a:lnTo>
                <a:lnTo>
                  <a:pt x="1834" y="657239"/>
                </a:lnTo>
                <a:lnTo>
                  <a:pt x="7245" y="703877"/>
                </a:lnTo>
                <a:lnTo>
                  <a:pt x="16099" y="749375"/>
                </a:lnTo>
                <a:lnTo>
                  <a:pt x="28260" y="793600"/>
                </a:lnTo>
                <a:lnTo>
                  <a:pt x="43592" y="836416"/>
                </a:lnTo>
                <a:lnTo>
                  <a:pt x="61960" y="877686"/>
                </a:lnTo>
                <a:lnTo>
                  <a:pt x="83228" y="917276"/>
                </a:lnTo>
                <a:lnTo>
                  <a:pt x="107260" y="955051"/>
                </a:lnTo>
                <a:lnTo>
                  <a:pt x="133922" y="990873"/>
                </a:lnTo>
                <a:lnTo>
                  <a:pt x="163077" y="1024609"/>
                </a:lnTo>
                <a:lnTo>
                  <a:pt x="194590" y="1056122"/>
                </a:lnTo>
                <a:lnTo>
                  <a:pt x="228326" y="1085277"/>
                </a:lnTo>
                <a:lnTo>
                  <a:pt x="264148" y="1111939"/>
                </a:lnTo>
                <a:lnTo>
                  <a:pt x="301923" y="1135971"/>
                </a:lnTo>
                <a:lnTo>
                  <a:pt x="341513" y="1157239"/>
                </a:lnTo>
                <a:lnTo>
                  <a:pt x="382783" y="1175607"/>
                </a:lnTo>
                <a:lnTo>
                  <a:pt x="425599" y="1190939"/>
                </a:lnTo>
                <a:lnTo>
                  <a:pt x="469824" y="1203100"/>
                </a:lnTo>
                <a:lnTo>
                  <a:pt x="515322" y="1211954"/>
                </a:lnTo>
                <a:lnTo>
                  <a:pt x="561960" y="1217365"/>
                </a:lnTo>
                <a:lnTo>
                  <a:pt x="609600" y="1219200"/>
                </a:lnTo>
                <a:lnTo>
                  <a:pt x="2128649" y="1219200"/>
                </a:lnTo>
                <a:lnTo>
                  <a:pt x="2176289" y="1217365"/>
                </a:lnTo>
                <a:lnTo>
                  <a:pt x="2222926" y="1211954"/>
                </a:lnTo>
                <a:lnTo>
                  <a:pt x="2268425" y="1203100"/>
                </a:lnTo>
                <a:lnTo>
                  <a:pt x="2312650" y="1190939"/>
                </a:lnTo>
                <a:lnTo>
                  <a:pt x="2355465" y="1175607"/>
                </a:lnTo>
                <a:lnTo>
                  <a:pt x="2396736" y="1157239"/>
                </a:lnTo>
                <a:lnTo>
                  <a:pt x="2436326" y="1135971"/>
                </a:lnTo>
                <a:lnTo>
                  <a:pt x="2474100" y="1111939"/>
                </a:lnTo>
                <a:lnTo>
                  <a:pt x="2509923" y="1085277"/>
                </a:lnTo>
                <a:lnTo>
                  <a:pt x="2543659" y="1056122"/>
                </a:lnTo>
                <a:lnTo>
                  <a:pt x="2575172" y="1024609"/>
                </a:lnTo>
                <a:lnTo>
                  <a:pt x="2604327" y="990873"/>
                </a:lnTo>
                <a:lnTo>
                  <a:pt x="2630988" y="955051"/>
                </a:lnTo>
                <a:lnTo>
                  <a:pt x="2655021" y="917276"/>
                </a:lnTo>
                <a:lnTo>
                  <a:pt x="2676289" y="877686"/>
                </a:lnTo>
                <a:lnTo>
                  <a:pt x="2694656" y="836416"/>
                </a:lnTo>
                <a:lnTo>
                  <a:pt x="2709988" y="793600"/>
                </a:lnTo>
                <a:lnTo>
                  <a:pt x="2722149" y="749375"/>
                </a:lnTo>
                <a:lnTo>
                  <a:pt x="2731003" y="703877"/>
                </a:lnTo>
                <a:lnTo>
                  <a:pt x="2736415" y="657239"/>
                </a:lnTo>
                <a:lnTo>
                  <a:pt x="2738249" y="609600"/>
                </a:lnTo>
                <a:lnTo>
                  <a:pt x="2736415" y="561960"/>
                </a:lnTo>
                <a:lnTo>
                  <a:pt x="2731003" y="515323"/>
                </a:lnTo>
                <a:lnTo>
                  <a:pt x="2722149" y="469824"/>
                </a:lnTo>
                <a:lnTo>
                  <a:pt x="2709988" y="425599"/>
                </a:lnTo>
                <a:lnTo>
                  <a:pt x="2694656" y="382784"/>
                </a:lnTo>
                <a:lnTo>
                  <a:pt x="2676289" y="341513"/>
                </a:lnTo>
                <a:lnTo>
                  <a:pt x="2655021" y="301923"/>
                </a:lnTo>
                <a:lnTo>
                  <a:pt x="2630988" y="264149"/>
                </a:lnTo>
                <a:lnTo>
                  <a:pt x="2604327" y="228326"/>
                </a:lnTo>
                <a:lnTo>
                  <a:pt x="2575172" y="194590"/>
                </a:lnTo>
                <a:lnTo>
                  <a:pt x="2543659" y="163077"/>
                </a:lnTo>
                <a:lnTo>
                  <a:pt x="2509923" y="133922"/>
                </a:lnTo>
                <a:lnTo>
                  <a:pt x="2474100" y="107260"/>
                </a:lnTo>
                <a:lnTo>
                  <a:pt x="2436326" y="83228"/>
                </a:lnTo>
                <a:lnTo>
                  <a:pt x="2396736" y="61960"/>
                </a:lnTo>
                <a:lnTo>
                  <a:pt x="2355465" y="43592"/>
                </a:lnTo>
                <a:lnTo>
                  <a:pt x="2312650" y="28260"/>
                </a:lnTo>
                <a:lnTo>
                  <a:pt x="2268425" y="16100"/>
                </a:lnTo>
                <a:lnTo>
                  <a:pt x="2222926" y="7245"/>
                </a:lnTo>
                <a:lnTo>
                  <a:pt x="2176289" y="1834"/>
                </a:lnTo>
                <a:lnTo>
                  <a:pt x="2128649" y="0"/>
                </a:lnTo>
                <a:close/>
              </a:path>
            </a:pathLst>
          </a:custGeom>
          <a:solidFill>
            <a:srgbClr val="D5D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45229" y="2132646"/>
            <a:ext cx="2153920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454659" marR="5080" indent="-442595">
              <a:lnSpc>
                <a:spcPct val="101200"/>
              </a:lnSpc>
              <a:spcBef>
                <a:spcPts val="60"/>
              </a:spcBef>
            </a:pPr>
            <a:r>
              <a:rPr sz="2800" spc="-25" dirty="0">
                <a:solidFill>
                  <a:srgbClr val="222268"/>
                </a:solidFill>
                <a:latin typeface="Calibri"/>
                <a:cs typeface="Calibri"/>
              </a:rPr>
              <a:t>Reinforcement </a:t>
            </a:r>
            <a:r>
              <a:rPr sz="2800" spc="-10" dirty="0">
                <a:solidFill>
                  <a:srgbClr val="222268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47800" y="3821568"/>
            <a:ext cx="2738755" cy="1219200"/>
          </a:xfrm>
          <a:custGeom>
            <a:avLst/>
            <a:gdLst/>
            <a:ahLst/>
            <a:cxnLst/>
            <a:rect l="l" t="t" r="r" b="b"/>
            <a:pathLst>
              <a:path w="2738754" h="1219200">
                <a:moveTo>
                  <a:pt x="2128649" y="0"/>
                </a:moveTo>
                <a:lnTo>
                  <a:pt x="609600" y="0"/>
                </a:lnTo>
                <a:lnTo>
                  <a:pt x="561960" y="1834"/>
                </a:lnTo>
                <a:lnTo>
                  <a:pt x="515322" y="7245"/>
                </a:lnTo>
                <a:lnTo>
                  <a:pt x="469824" y="16099"/>
                </a:lnTo>
                <a:lnTo>
                  <a:pt x="425599" y="28260"/>
                </a:lnTo>
                <a:lnTo>
                  <a:pt x="382783" y="43592"/>
                </a:lnTo>
                <a:lnTo>
                  <a:pt x="341513" y="61960"/>
                </a:lnTo>
                <a:lnTo>
                  <a:pt x="301923" y="83228"/>
                </a:lnTo>
                <a:lnTo>
                  <a:pt x="264148" y="107260"/>
                </a:lnTo>
                <a:lnTo>
                  <a:pt x="228326" y="133922"/>
                </a:lnTo>
                <a:lnTo>
                  <a:pt x="194590" y="163077"/>
                </a:lnTo>
                <a:lnTo>
                  <a:pt x="163077" y="194590"/>
                </a:lnTo>
                <a:lnTo>
                  <a:pt x="133922" y="228326"/>
                </a:lnTo>
                <a:lnTo>
                  <a:pt x="107260" y="264148"/>
                </a:lnTo>
                <a:lnTo>
                  <a:pt x="83228" y="301923"/>
                </a:lnTo>
                <a:lnTo>
                  <a:pt x="61960" y="341513"/>
                </a:lnTo>
                <a:lnTo>
                  <a:pt x="43592" y="382783"/>
                </a:lnTo>
                <a:lnTo>
                  <a:pt x="28260" y="425599"/>
                </a:lnTo>
                <a:lnTo>
                  <a:pt x="16099" y="469824"/>
                </a:lnTo>
                <a:lnTo>
                  <a:pt x="7245" y="515322"/>
                </a:lnTo>
                <a:lnTo>
                  <a:pt x="1834" y="561960"/>
                </a:lnTo>
                <a:lnTo>
                  <a:pt x="0" y="609600"/>
                </a:lnTo>
                <a:lnTo>
                  <a:pt x="1834" y="657239"/>
                </a:lnTo>
                <a:lnTo>
                  <a:pt x="7245" y="703876"/>
                </a:lnTo>
                <a:lnTo>
                  <a:pt x="16099" y="749375"/>
                </a:lnTo>
                <a:lnTo>
                  <a:pt x="28260" y="793600"/>
                </a:lnTo>
                <a:lnTo>
                  <a:pt x="43592" y="836415"/>
                </a:lnTo>
                <a:lnTo>
                  <a:pt x="61960" y="877686"/>
                </a:lnTo>
                <a:lnTo>
                  <a:pt x="83228" y="917276"/>
                </a:lnTo>
                <a:lnTo>
                  <a:pt x="107260" y="955050"/>
                </a:lnTo>
                <a:lnTo>
                  <a:pt x="133922" y="990873"/>
                </a:lnTo>
                <a:lnTo>
                  <a:pt x="163077" y="1024609"/>
                </a:lnTo>
                <a:lnTo>
                  <a:pt x="194590" y="1056122"/>
                </a:lnTo>
                <a:lnTo>
                  <a:pt x="228326" y="1085277"/>
                </a:lnTo>
                <a:lnTo>
                  <a:pt x="264148" y="1111939"/>
                </a:lnTo>
                <a:lnTo>
                  <a:pt x="301923" y="1135971"/>
                </a:lnTo>
                <a:lnTo>
                  <a:pt x="341513" y="1157239"/>
                </a:lnTo>
                <a:lnTo>
                  <a:pt x="382783" y="1175607"/>
                </a:lnTo>
                <a:lnTo>
                  <a:pt x="425599" y="1190939"/>
                </a:lnTo>
                <a:lnTo>
                  <a:pt x="469824" y="1203099"/>
                </a:lnTo>
                <a:lnTo>
                  <a:pt x="515322" y="1211954"/>
                </a:lnTo>
                <a:lnTo>
                  <a:pt x="561960" y="1217365"/>
                </a:lnTo>
                <a:lnTo>
                  <a:pt x="609600" y="1219200"/>
                </a:lnTo>
                <a:lnTo>
                  <a:pt x="2128649" y="1219200"/>
                </a:lnTo>
                <a:lnTo>
                  <a:pt x="2176289" y="1217365"/>
                </a:lnTo>
                <a:lnTo>
                  <a:pt x="2222926" y="1211954"/>
                </a:lnTo>
                <a:lnTo>
                  <a:pt x="2268425" y="1203099"/>
                </a:lnTo>
                <a:lnTo>
                  <a:pt x="2312650" y="1190939"/>
                </a:lnTo>
                <a:lnTo>
                  <a:pt x="2355465" y="1175607"/>
                </a:lnTo>
                <a:lnTo>
                  <a:pt x="2396736" y="1157239"/>
                </a:lnTo>
                <a:lnTo>
                  <a:pt x="2436326" y="1135971"/>
                </a:lnTo>
                <a:lnTo>
                  <a:pt x="2474100" y="1111939"/>
                </a:lnTo>
                <a:lnTo>
                  <a:pt x="2509923" y="1085277"/>
                </a:lnTo>
                <a:lnTo>
                  <a:pt x="2543659" y="1056122"/>
                </a:lnTo>
                <a:lnTo>
                  <a:pt x="2575172" y="1024609"/>
                </a:lnTo>
                <a:lnTo>
                  <a:pt x="2604327" y="990873"/>
                </a:lnTo>
                <a:lnTo>
                  <a:pt x="2630988" y="955050"/>
                </a:lnTo>
                <a:lnTo>
                  <a:pt x="2655021" y="917276"/>
                </a:lnTo>
                <a:lnTo>
                  <a:pt x="2676289" y="877686"/>
                </a:lnTo>
                <a:lnTo>
                  <a:pt x="2694656" y="836415"/>
                </a:lnTo>
                <a:lnTo>
                  <a:pt x="2709988" y="793600"/>
                </a:lnTo>
                <a:lnTo>
                  <a:pt x="2722149" y="749375"/>
                </a:lnTo>
                <a:lnTo>
                  <a:pt x="2731003" y="703876"/>
                </a:lnTo>
                <a:lnTo>
                  <a:pt x="2736415" y="657239"/>
                </a:lnTo>
                <a:lnTo>
                  <a:pt x="2738249" y="609600"/>
                </a:lnTo>
                <a:lnTo>
                  <a:pt x="2736415" y="561960"/>
                </a:lnTo>
                <a:lnTo>
                  <a:pt x="2731003" y="515322"/>
                </a:lnTo>
                <a:lnTo>
                  <a:pt x="2722149" y="469824"/>
                </a:lnTo>
                <a:lnTo>
                  <a:pt x="2709988" y="425599"/>
                </a:lnTo>
                <a:lnTo>
                  <a:pt x="2694656" y="382783"/>
                </a:lnTo>
                <a:lnTo>
                  <a:pt x="2676289" y="341513"/>
                </a:lnTo>
                <a:lnTo>
                  <a:pt x="2655021" y="301923"/>
                </a:lnTo>
                <a:lnTo>
                  <a:pt x="2630988" y="264148"/>
                </a:lnTo>
                <a:lnTo>
                  <a:pt x="2604327" y="228326"/>
                </a:lnTo>
                <a:lnTo>
                  <a:pt x="2575172" y="194590"/>
                </a:lnTo>
                <a:lnTo>
                  <a:pt x="2543659" y="163077"/>
                </a:lnTo>
                <a:lnTo>
                  <a:pt x="2509923" y="133922"/>
                </a:lnTo>
                <a:lnTo>
                  <a:pt x="2474100" y="107260"/>
                </a:lnTo>
                <a:lnTo>
                  <a:pt x="2436326" y="83228"/>
                </a:lnTo>
                <a:lnTo>
                  <a:pt x="2396736" y="61960"/>
                </a:lnTo>
                <a:lnTo>
                  <a:pt x="2355465" y="43592"/>
                </a:lnTo>
                <a:lnTo>
                  <a:pt x="2312650" y="28260"/>
                </a:lnTo>
                <a:lnTo>
                  <a:pt x="2268425" y="16099"/>
                </a:lnTo>
                <a:lnTo>
                  <a:pt x="2222926" y="7245"/>
                </a:lnTo>
                <a:lnTo>
                  <a:pt x="2176289" y="1834"/>
                </a:lnTo>
                <a:lnTo>
                  <a:pt x="2128649" y="0"/>
                </a:lnTo>
                <a:close/>
              </a:path>
            </a:pathLst>
          </a:custGeom>
          <a:solidFill>
            <a:srgbClr val="D5D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63568" y="3934726"/>
            <a:ext cx="1906905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72415" marR="5080" indent="-260350">
              <a:lnSpc>
                <a:spcPct val="101200"/>
              </a:lnSpc>
              <a:spcBef>
                <a:spcPts val="60"/>
              </a:spcBef>
            </a:pPr>
            <a:r>
              <a:rPr sz="2800" dirty="0">
                <a:solidFill>
                  <a:srgbClr val="222268"/>
                </a:solidFill>
                <a:latin typeface="Calibri"/>
                <a:cs typeface="Calibri"/>
              </a:rPr>
              <a:t>Probability</a:t>
            </a:r>
            <a:r>
              <a:rPr sz="2800" spc="-120" dirty="0">
                <a:solidFill>
                  <a:srgbClr val="222268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222268"/>
                </a:solidFill>
                <a:latin typeface="Calibri"/>
                <a:cs typeface="Calibri"/>
              </a:rPr>
              <a:t>&amp; </a:t>
            </a:r>
            <a:r>
              <a:rPr sz="2800" spc="-10" dirty="0">
                <a:solidFill>
                  <a:srgbClr val="222268"/>
                </a:solidFill>
                <a:latin typeface="Calibri"/>
                <a:cs typeface="Calibri"/>
              </a:rPr>
              <a:t>Inference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000" y="3794848"/>
            <a:ext cx="2738755" cy="1219200"/>
          </a:xfrm>
          <a:custGeom>
            <a:avLst/>
            <a:gdLst/>
            <a:ahLst/>
            <a:cxnLst/>
            <a:rect l="l" t="t" r="r" b="b"/>
            <a:pathLst>
              <a:path w="2738754" h="1219200">
                <a:moveTo>
                  <a:pt x="2128649" y="0"/>
                </a:moveTo>
                <a:lnTo>
                  <a:pt x="609600" y="0"/>
                </a:lnTo>
                <a:lnTo>
                  <a:pt x="561960" y="1834"/>
                </a:lnTo>
                <a:lnTo>
                  <a:pt x="515322" y="7245"/>
                </a:lnTo>
                <a:lnTo>
                  <a:pt x="469824" y="16099"/>
                </a:lnTo>
                <a:lnTo>
                  <a:pt x="425599" y="28260"/>
                </a:lnTo>
                <a:lnTo>
                  <a:pt x="382783" y="43592"/>
                </a:lnTo>
                <a:lnTo>
                  <a:pt x="341513" y="61960"/>
                </a:lnTo>
                <a:lnTo>
                  <a:pt x="301923" y="83228"/>
                </a:lnTo>
                <a:lnTo>
                  <a:pt x="264148" y="107260"/>
                </a:lnTo>
                <a:lnTo>
                  <a:pt x="228326" y="133922"/>
                </a:lnTo>
                <a:lnTo>
                  <a:pt x="194590" y="163077"/>
                </a:lnTo>
                <a:lnTo>
                  <a:pt x="163077" y="194590"/>
                </a:lnTo>
                <a:lnTo>
                  <a:pt x="133922" y="228326"/>
                </a:lnTo>
                <a:lnTo>
                  <a:pt x="107260" y="264148"/>
                </a:lnTo>
                <a:lnTo>
                  <a:pt x="83228" y="301923"/>
                </a:lnTo>
                <a:lnTo>
                  <a:pt x="61960" y="341513"/>
                </a:lnTo>
                <a:lnTo>
                  <a:pt x="43592" y="382783"/>
                </a:lnTo>
                <a:lnTo>
                  <a:pt x="28260" y="425599"/>
                </a:lnTo>
                <a:lnTo>
                  <a:pt x="16099" y="469824"/>
                </a:lnTo>
                <a:lnTo>
                  <a:pt x="7245" y="515322"/>
                </a:lnTo>
                <a:lnTo>
                  <a:pt x="1834" y="561960"/>
                </a:lnTo>
                <a:lnTo>
                  <a:pt x="0" y="609599"/>
                </a:lnTo>
                <a:lnTo>
                  <a:pt x="1834" y="657239"/>
                </a:lnTo>
                <a:lnTo>
                  <a:pt x="7245" y="703877"/>
                </a:lnTo>
                <a:lnTo>
                  <a:pt x="16099" y="749375"/>
                </a:lnTo>
                <a:lnTo>
                  <a:pt x="28260" y="793600"/>
                </a:lnTo>
                <a:lnTo>
                  <a:pt x="43592" y="836416"/>
                </a:lnTo>
                <a:lnTo>
                  <a:pt x="61960" y="877686"/>
                </a:lnTo>
                <a:lnTo>
                  <a:pt x="83228" y="917276"/>
                </a:lnTo>
                <a:lnTo>
                  <a:pt x="107260" y="955051"/>
                </a:lnTo>
                <a:lnTo>
                  <a:pt x="133922" y="990873"/>
                </a:lnTo>
                <a:lnTo>
                  <a:pt x="163077" y="1024609"/>
                </a:lnTo>
                <a:lnTo>
                  <a:pt x="194590" y="1056122"/>
                </a:lnTo>
                <a:lnTo>
                  <a:pt x="228326" y="1085277"/>
                </a:lnTo>
                <a:lnTo>
                  <a:pt x="264148" y="1111939"/>
                </a:lnTo>
                <a:lnTo>
                  <a:pt x="301923" y="1135971"/>
                </a:lnTo>
                <a:lnTo>
                  <a:pt x="341513" y="1157239"/>
                </a:lnTo>
                <a:lnTo>
                  <a:pt x="382783" y="1175607"/>
                </a:lnTo>
                <a:lnTo>
                  <a:pt x="425599" y="1190939"/>
                </a:lnTo>
                <a:lnTo>
                  <a:pt x="469824" y="1203100"/>
                </a:lnTo>
                <a:lnTo>
                  <a:pt x="515322" y="1211954"/>
                </a:lnTo>
                <a:lnTo>
                  <a:pt x="561960" y="1217365"/>
                </a:lnTo>
                <a:lnTo>
                  <a:pt x="609600" y="1219199"/>
                </a:lnTo>
                <a:lnTo>
                  <a:pt x="2128649" y="1219199"/>
                </a:lnTo>
                <a:lnTo>
                  <a:pt x="2176289" y="1217365"/>
                </a:lnTo>
                <a:lnTo>
                  <a:pt x="2222926" y="1211954"/>
                </a:lnTo>
                <a:lnTo>
                  <a:pt x="2268425" y="1203100"/>
                </a:lnTo>
                <a:lnTo>
                  <a:pt x="2312650" y="1190939"/>
                </a:lnTo>
                <a:lnTo>
                  <a:pt x="2355465" y="1175607"/>
                </a:lnTo>
                <a:lnTo>
                  <a:pt x="2396736" y="1157239"/>
                </a:lnTo>
                <a:lnTo>
                  <a:pt x="2436326" y="1135971"/>
                </a:lnTo>
                <a:lnTo>
                  <a:pt x="2474100" y="1111939"/>
                </a:lnTo>
                <a:lnTo>
                  <a:pt x="2509923" y="1085277"/>
                </a:lnTo>
                <a:lnTo>
                  <a:pt x="2543659" y="1056122"/>
                </a:lnTo>
                <a:lnTo>
                  <a:pt x="2575172" y="1024609"/>
                </a:lnTo>
                <a:lnTo>
                  <a:pt x="2604327" y="990873"/>
                </a:lnTo>
                <a:lnTo>
                  <a:pt x="2630988" y="955051"/>
                </a:lnTo>
                <a:lnTo>
                  <a:pt x="2655021" y="917276"/>
                </a:lnTo>
                <a:lnTo>
                  <a:pt x="2676289" y="877686"/>
                </a:lnTo>
                <a:lnTo>
                  <a:pt x="2694656" y="836416"/>
                </a:lnTo>
                <a:lnTo>
                  <a:pt x="2709988" y="793600"/>
                </a:lnTo>
                <a:lnTo>
                  <a:pt x="2722149" y="749375"/>
                </a:lnTo>
                <a:lnTo>
                  <a:pt x="2731003" y="703877"/>
                </a:lnTo>
                <a:lnTo>
                  <a:pt x="2736415" y="657239"/>
                </a:lnTo>
                <a:lnTo>
                  <a:pt x="2738249" y="609599"/>
                </a:lnTo>
                <a:lnTo>
                  <a:pt x="2736415" y="561960"/>
                </a:lnTo>
                <a:lnTo>
                  <a:pt x="2731003" y="515322"/>
                </a:lnTo>
                <a:lnTo>
                  <a:pt x="2722149" y="469824"/>
                </a:lnTo>
                <a:lnTo>
                  <a:pt x="2709988" y="425599"/>
                </a:lnTo>
                <a:lnTo>
                  <a:pt x="2694656" y="382783"/>
                </a:lnTo>
                <a:lnTo>
                  <a:pt x="2676289" y="341513"/>
                </a:lnTo>
                <a:lnTo>
                  <a:pt x="2655021" y="301923"/>
                </a:lnTo>
                <a:lnTo>
                  <a:pt x="2630988" y="264148"/>
                </a:lnTo>
                <a:lnTo>
                  <a:pt x="2604327" y="228326"/>
                </a:lnTo>
                <a:lnTo>
                  <a:pt x="2575172" y="194590"/>
                </a:lnTo>
                <a:lnTo>
                  <a:pt x="2543659" y="163077"/>
                </a:lnTo>
                <a:lnTo>
                  <a:pt x="2509923" y="133922"/>
                </a:lnTo>
                <a:lnTo>
                  <a:pt x="2474100" y="107260"/>
                </a:lnTo>
                <a:lnTo>
                  <a:pt x="2436326" y="83228"/>
                </a:lnTo>
                <a:lnTo>
                  <a:pt x="2396736" y="61960"/>
                </a:lnTo>
                <a:lnTo>
                  <a:pt x="2355465" y="43592"/>
                </a:lnTo>
                <a:lnTo>
                  <a:pt x="2312650" y="28260"/>
                </a:lnTo>
                <a:lnTo>
                  <a:pt x="2268425" y="16099"/>
                </a:lnTo>
                <a:lnTo>
                  <a:pt x="2222926" y="7245"/>
                </a:lnTo>
                <a:lnTo>
                  <a:pt x="2176289" y="1834"/>
                </a:lnTo>
                <a:lnTo>
                  <a:pt x="2128649" y="0"/>
                </a:lnTo>
                <a:close/>
              </a:path>
            </a:pathLst>
          </a:custGeom>
          <a:solidFill>
            <a:srgbClr val="D5D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16270" y="3908008"/>
            <a:ext cx="1613535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84150" marR="5080" indent="-172085">
              <a:lnSpc>
                <a:spcPct val="101200"/>
              </a:lnSpc>
              <a:spcBef>
                <a:spcPts val="60"/>
              </a:spcBef>
            </a:pPr>
            <a:r>
              <a:rPr sz="2800" spc="-10" dirty="0">
                <a:solidFill>
                  <a:srgbClr val="222268"/>
                </a:solidFill>
                <a:latin typeface="Calibri"/>
                <a:cs typeface="Calibri"/>
              </a:rPr>
              <a:t>Supervised 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54866" y="2093870"/>
            <a:ext cx="2470150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88925" marR="5080" indent="-276860">
              <a:lnSpc>
                <a:spcPct val="101200"/>
              </a:lnSpc>
              <a:spcBef>
                <a:spcPts val="60"/>
              </a:spcBef>
            </a:pPr>
            <a:r>
              <a:rPr sz="2800" dirty="0">
                <a:latin typeface="Calibri"/>
                <a:cs typeface="Calibri"/>
              </a:rPr>
              <a:t>Intelligence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 </a:t>
            </a:r>
            <a:r>
              <a:rPr sz="2800" spc="-10" dirty="0">
                <a:latin typeface="Calibri"/>
                <a:cs typeface="Calibri"/>
              </a:rPr>
              <a:t>Computation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04397" y="3842555"/>
            <a:ext cx="2470150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6195" marR="5080" indent="-24130">
              <a:lnSpc>
                <a:spcPct val="101200"/>
              </a:lnSpc>
              <a:spcBef>
                <a:spcPts val="60"/>
              </a:spcBef>
            </a:pPr>
            <a:r>
              <a:rPr sz="2800" dirty="0">
                <a:latin typeface="Calibri"/>
                <a:cs typeface="Calibri"/>
              </a:rPr>
              <a:t>Intelligence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 </a:t>
            </a:r>
            <a:r>
              <a:rPr sz="2800" spc="-10" dirty="0">
                <a:latin typeface="Calibri"/>
                <a:cs typeface="Calibri"/>
              </a:rPr>
              <a:t>Data/Experience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85800" y="3505200"/>
            <a:ext cx="10591800" cy="0"/>
          </a:xfrm>
          <a:custGeom>
            <a:avLst/>
            <a:gdLst/>
            <a:ahLst/>
            <a:cxnLst/>
            <a:rect l="l" t="t" r="r" b="b"/>
            <a:pathLst>
              <a:path w="10591800">
                <a:moveTo>
                  <a:pt x="0" y="0"/>
                </a:moveTo>
                <a:lnTo>
                  <a:pt x="10591800" y="0"/>
                </a:lnTo>
              </a:path>
            </a:pathLst>
          </a:custGeom>
          <a:ln w="50800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4424" y="1659393"/>
            <a:ext cx="6915150" cy="3714750"/>
            <a:chOff x="1114424" y="1659393"/>
            <a:chExt cx="6915150" cy="3714750"/>
          </a:xfrm>
        </p:grpSpPr>
        <p:sp>
          <p:nvSpPr>
            <p:cNvPr id="3" name="object 3"/>
            <p:cNvSpPr/>
            <p:nvPr/>
          </p:nvSpPr>
          <p:spPr>
            <a:xfrm>
              <a:off x="1142999" y="1687968"/>
              <a:ext cx="6858000" cy="3657600"/>
            </a:xfrm>
            <a:custGeom>
              <a:avLst/>
              <a:gdLst/>
              <a:ahLst/>
              <a:cxnLst/>
              <a:rect l="l" t="t" r="r" b="b"/>
              <a:pathLst>
                <a:path w="6858000" h="3657600">
                  <a:moveTo>
                    <a:pt x="794906" y="0"/>
                  </a:moveTo>
                  <a:lnTo>
                    <a:pt x="6063094" y="0"/>
                  </a:lnTo>
                  <a:lnTo>
                    <a:pt x="6111517" y="1450"/>
                  </a:lnTo>
                  <a:lnTo>
                    <a:pt x="6159173" y="5747"/>
                  </a:lnTo>
                  <a:lnTo>
                    <a:pt x="6205979" y="12807"/>
                  </a:lnTo>
                  <a:lnTo>
                    <a:pt x="6251851" y="22546"/>
                  </a:lnTo>
                  <a:lnTo>
                    <a:pt x="6296706" y="34882"/>
                  </a:lnTo>
                  <a:lnTo>
                    <a:pt x="6340462" y="49731"/>
                  </a:lnTo>
                  <a:lnTo>
                    <a:pt x="6383034" y="67010"/>
                  </a:lnTo>
                  <a:lnTo>
                    <a:pt x="6424341" y="86637"/>
                  </a:lnTo>
                  <a:lnTo>
                    <a:pt x="6464298" y="108527"/>
                  </a:lnTo>
                  <a:lnTo>
                    <a:pt x="6502822" y="132599"/>
                  </a:lnTo>
                  <a:lnTo>
                    <a:pt x="6539831" y="158768"/>
                  </a:lnTo>
                  <a:lnTo>
                    <a:pt x="6575241" y="186951"/>
                  </a:lnTo>
                  <a:lnTo>
                    <a:pt x="6608969" y="217066"/>
                  </a:lnTo>
                  <a:lnTo>
                    <a:pt x="6640932" y="249030"/>
                  </a:lnTo>
                  <a:lnTo>
                    <a:pt x="6671047" y="282758"/>
                  </a:lnTo>
                  <a:lnTo>
                    <a:pt x="6699231" y="318168"/>
                  </a:lnTo>
                  <a:lnTo>
                    <a:pt x="6725400" y="355177"/>
                  </a:lnTo>
                  <a:lnTo>
                    <a:pt x="6749471" y="393701"/>
                  </a:lnTo>
                  <a:lnTo>
                    <a:pt x="6771362" y="433658"/>
                  </a:lnTo>
                  <a:lnTo>
                    <a:pt x="6790989" y="474965"/>
                  </a:lnTo>
                  <a:lnTo>
                    <a:pt x="6808268" y="517537"/>
                  </a:lnTo>
                  <a:lnTo>
                    <a:pt x="6823117" y="561293"/>
                  </a:lnTo>
                  <a:lnTo>
                    <a:pt x="6835453" y="606148"/>
                  </a:lnTo>
                  <a:lnTo>
                    <a:pt x="6845192" y="652020"/>
                  </a:lnTo>
                  <a:lnTo>
                    <a:pt x="6852252" y="698826"/>
                  </a:lnTo>
                  <a:lnTo>
                    <a:pt x="6856549" y="746482"/>
                  </a:lnTo>
                  <a:lnTo>
                    <a:pt x="6858000" y="794906"/>
                  </a:lnTo>
                  <a:lnTo>
                    <a:pt x="6858000" y="2862694"/>
                  </a:lnTo>
                  <a:lnTo>
                    <a:pt x="6856549" y="2911117"/>
                  </a:lnTo>
                  <a:lnTo>
                    <a:pt x="6852252" y="2958773"/>
                  </a:lnTo>
                  <a:lnTo>
                    <a:pt x="6845192" y="3005579"/>
                  </a:lnTo>
                  <a:lnTo>
                    <a:pt x="6835453" y="3051451"/>
                  </a:lnTo>
                  <a:lnTo>
                    <a:pt x="6823117" y="3096306"/>
                  </a:lnTo>
                  <a:lnTo>
                    <a:pt x="6808268" y="3140062"/>
                  </a:lnTo>
                  <a:lnTo>
                    <a:pt x="6790989" y="3182634"/>
                  </a:lnTo>
                  <a:lnTo>
                    <a:pt x="6771362" y="3223941"/>
                  </a:lnTo>
                  <a:lnTo>
                    <a:pt x="6749471" y="3263898"/>
                  </a:lnTo>
                  <a:lnTo>
                    <a:pt x="6725400" y="3302422"/>
                  </a:lnTo>
                  <a:lnTo>
                    <a:pt x="6699231" y="3339431"/>
                  </a:lnTo>
                  <a:lnTo>
                    <a:pt x="6671047" y="3374841"/>
                  </a:lnTo>
                  <a:lnTo>
                    <a:pt x="6640932" y="3408569"/>
                  </a:lnTo>
                  <a:lnTo>
                    <a:pt x="6608969" y="3440532"/>
                  </a:lnTo>
                  <a:lnTo>
                    <a:pt x="6575241" y="3470647"/>
                  </a:lnTo>
                  <a:lnTo>
                    <a:pt x="6539831" y="3498831"/>
                  </a:lnTo>
                  <a:lnTo>
                    <a:pt x="6502822" y="3525000"/>
                  </a:lnTo>
                  <a:lnTo>
                    <a:pt x="6464298" y="3549071"/>
                  </a:lnTo>
                  <a:lnTo>
                    <a:pt x="6424341" y="3570962"/>
                  </a:lnTo>
                  <a:lnTo>
                    <a:pt x="6383034" y="3590589"/>
                  </a:lnTo>
                  <a:lnTo>
                    <a:pt x="6340462" y="3607868"/>
                  </a:lnTo>
                  <a:lnTo>
                    <a:pt x="6296706" y="3622717"/>
                  </a:lnTo>
                  <a:lnTo>
                    <a:pt x="6251851" y="3635053"/>
                  </a:lnTo>
                  <a:lnTo>
                    <a:pt x="6205979" y="3644792"/>
                  </a:lnTo>
                  <a:lnTo>
                    <a:pt x="6159173" y="3651852"/>
                  </a:lnTo>
                  <a:lnTo>
                    <a:pt x="6111517" y="3656149"/>
                  </a:lnTo>
                  <a:lnTo>
                    <a:pt x="6063094" y="3657600"/>
                  </a:lnTo>
                  <a:lnTo>
                    <a:pt x="794906" y="3657600"/>
                  </a:lnTo>
                  <a:lnTo>
                    <a:pt x="746482" y="3656149"/>
                  </a:lnTo>
                  <a:lnTo>
                    <a:pt x="698826" y="3651852"/>
                  </a:lnTo>
                  <a:lnTo>
                    <a:pt x="652020" y="3644792"/>
                  </a:lnTo>
                  <a:lnTo>
                    <a:pt x="606148" y="3635053"/>
                  </a:lnTo>
                  <a:lnTo>
                    <a:pt x="561293" y="3622717"/>
                  </a:lnTo>
                  <a:lnTo>
                    <a:pt x="517537" y="3607868"/>
                  </a:lnTo>
                  <a:lnTo>
                    <a:pt x="474965" y="3590589"/>
                  </a:lnTo>
                  <a:lnTo>
                    <a:pt x="433658" y="3570962"/>
                  </a:lnTo>
                  <a:lnTo>
                    <a:pt x="393701" y="3549071"/>
                  </a:lnTo>
                  <a:lnTo>
                    <a:pt x="355177" y="3525000"/>
                  </a:lnTo>
                  <a:lnTo>
                    <a:pt x="318168" y="3498831"/>
                  </a:lnTo>
                  <a:lnTo>
                    <a:pt x="282758" y="3470647"/>
                  </a:lnTo>
                  <a:lnTo>
                    <a:pt x="249030" y="3440532"/>
                  </a:lnTo>
                  <a:lnTo>
                    <a:pt x="217066" y="3408569"/>
                  </a:lnTo>
                  <a:lnTo>
                    <a:pt x="186951" y="3374841"/>
                  </a:lnTo>
                  <a:lnTo>
                    <a:pt x="158768" y="3339431"/>
                  </a:lnTo>
                  <a:lnTo>
                    <a:pt x="132599" y="3302422"/>
                  </a:lnTo>
                  <a:lnTo>
                    <a:pt x="108527" y="3263898"/>
                  </a:lnTo>
                  <a:lnTo>
                    <a:pt x="86637" y="3223941"/>
                  </a:lnTo>
                  <a:lnTo>
                    <a:pt x="67010" y="3182634"/>
                  </a:lnTo>
                  <a:lnTo>
                    <a:pt x="49731" y="3140062"/>
                  </a:lnTo>
                  <a:lnTo>
                    <a:pt x="34882" y="3096306"/>
                  </a:lnTo>
                  <a:lnTo>
                    <a:pt x="22546" y="3051451"/>
                  </a:lnTo>
                  <a:lnTo>
                    <a:pt x="12807" y="3005579"/>
                  </a:lnTo>
                  <a:lnTo>
                    <a:pt x="5747" y="2958773"/>
                  </a:lnTo>
                  <a:lnTo>
                    <a:pt x="1450" y="2911117"/>
                  </a:lnTo>
                  <a:lnTo>
                    <a:pt x="0" y="2862694"/>
                  </a:lnTo>
                  <a:lnTo>
                    <a:pt x="0" y="794906"/>
                  </a:lnTo>
                  <a:lnTo>
                    <a:pt x="1450" y="746482"/>
                  </a:lnTo>
                  <a:lnTo>
                    <a:pt x="5747" y="698826"/>
                  </a:lnTo>
                  <a:lnTo>
                    <a:pt x="12807" y="652020"/>
                  </a:lnTo>
                  <a:lnTo>
                    <a:pt x="22546" y="606148"/>
                  </a:lnTo>
                  <a:lnTo>
                    <a:pt x="34882" y="561293"/>
                  </a:lnTo>
                  <a:lnTo>
                    <a:pt x="49731" y="517537"/>
                  </a:lnTo>
                  <a:lnTo>
                    <a:pt x="67010" y="474965"/>
                  </a:lnTo>
                  <a:lnTo>
                    <a:pt x="86637" y="433658"/>
                  </a:lnTo>
                  <a:lnTo>
                    <a:pt x="108527" y="393701"/>
                  </a:lnTo>
                  <a:lnTo>
                    <a:pt x="132599" y="355177"/>
                  </a:lnTo>
                  <a:lnTo>
                    <a:pt x="158768" y="318168"/>
                  </a:lnTo>
                  <a:lnTo>
                    <a:pt x="186951" y="282758"/>
                  </a:lnTo>
                  <a:lnTo>
                    <a:pt x="217066" y="249030"/>
                  </a:lnTo>
                  <a:lnTo>
                    <a:pt x="249030" y="217066"/>
                  </a:lnTo>
                  <a:lnTo>
                    <a:pt x="282758" y="186951"/>
                  </a:lnTo>
                  <a:lnTo>
                    <a:pt x="318168" y="158768"/>
                  </a:lnTo>
                  <a:lnTo>
                    <a:pt x="355177" y="132599"/>
                  </a:lnTo>
                  <a:lnTo>
                    <a:pt x="393701" y="108527"/>
                  </a:lnTo>
                  <a:lnTo>
                    <a:pt x="433658" y="86637"/>
                  </a:lnTo>
                  <a:lnTo>
                    <a:pt x="474965" y="67010"/>
                  </a:lnTo>
                  <a:lnTo>
                    <a:pt x="517537" y="49731"/>
                  </a:lnTo>
                  <a:lnTo>
                    <a:pt x="561293" y="34882"/>
                  </a:lnTo>
                  <a:lnTo>
                    <a:pt x="606148" y="22546"/>
                  </a:lnTo>
                  <a:lnTo>
                    <a:pt x="652020" y="12807"/>
                  </a:lnTo>
                  <a:lnTo>
                    <a:pt x="698826" y="5747"/>
                  </a:lnTo>
                  <a:lnTo>
                    <a:pt x="746482" y="1450"/>
                  </a:lnTo>
                  <a:lnTo>
                    <a:pt x="794906" y="0"/>
                  </a:lnTo>
                  <a:close/>
                </a:path>
              </a:pathLst>
            </a:custGeom>
            <a:ln w="57150">
              <a:solidFill>
                <a:srgbClr val="79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47798" y="2019486"/>
              <a:ext cx="2738755" cy="1219200"/>
            </a:xfrm>
            <a:custGeom>
              <a:avLst/>
              <a:gdLst/>
              <a:ahLst/>
              <a:cxnLst/>
              <a:rect l="l" t="t" r="r" b="b"/>
              <a:pathLst>
                <a:path w="2738754" h="1219200">
                  <a:moveTo>
                    <a:pt x="2128650" y="0"/>
                  </a:moveTo>
                  <a:lnTo>
                    <a:pt x="609600" y="0"/>
                  </a:lnTo>
                  <a:lnTo>
                    <a:pt x="561960" y="1834"/>
                  </a:lnTo>
                  <a:lnTo>
                    <a:pt x="515323" y="7245"/>
                  </a:lnTo>
                  <a:lnTo>
                    <a:pt x="469824" y="16100"/>
                  </a:lnTo>
                  <a:lnTo>
                    <a:pt x="425599" y="28260"/>
                  </a:lnTo>
                  <a:lnTo>
                    <a:pt x="382784" y="43592"/>
                  </a:lnTo>
                  <a:lnTo>
                    <a:pt x="341513" y="61960"/>
                  </a:lnTo>
                  <a:lnTo>
                    <a:pt x="301923" y="83228"/>
                  </a:lnTo>
                  <a:lnTo>
                    <a:pt x="264149" y="107260"/>
                  </a:lnTo>
                  <a:lnTo>
                    <a:pt x="228326" y="133922"/>
                  </a:lnTo>
                  <a:lnTo>
                    <a:pt x="194590" y="163077"/>
                  </a:lnTo>
                  <a:lnTo>
                    <a:pt x="163077" y="194590"/>
                  </a:lnTo>
                  <a:lnTo>
                    <a:pt x="133922" y="228326"/>
                  </a:lnTo>
                  <a:lnTo>
                    <a:pt x="107260" y="264149"/>
                  </a:lnTo>
                  <a:lnTo>
                    <a:pt x="83228" y="301923"/>
                  </a:lnTo>
                  <a:lnTo>
                    <a:pt x="61960" y="341513"/>
                  </a:lnTo>
                  <a:lnTo>
                    <a:pt x="43592" y="382784"/>
                  </a:lnTo>
                  <a:lnTo>
                    <a:pt x="28260" y="425599"/>
                  </a:lnTo>
                  <a:lnTo>
                    <a:pt x="16100" y="469824"/>
                  </a:lnTo>
                  <a:lnTo>
                    <a:pt x="7245" y="515323"/>
                  </a:lnTo>
                  <a:lnTo>
                    <a:pt x="1834" y="561960"/>
                  </a:lnTo>
                  <a:lnTo>
                    <a:pt x="0" y="609600"/>
                  </a:lnTo>
                  <a:lnTo>
                    <a:pt x="1834" y="657239"/>
                  </a:lnTo>
                  <a:lnTo>
                    <a:pt x="7245" y="703877"/>
                  </a:lnTo>
                  <a:lnTo>
                    <a:pt x="16100" y="749375"/>
                  </a:lnTo>
                  <a:lnTo>
                    <a:pt x="28260" y="793600"/>
                  </a:lnTo>
                  <a:lnTo>
                    <a:pt x="43592" y="836416"/>
                  </a:lnTo>
                  <a:lnTo>
                    <a:pt x="61960" y="877686"/>
                  </a:lnTo>
                  <a:lnTo>
                    <a:pt x="83228" y="917276"/>
                  </a:lnTo>
                  <a:lnTo>
                    <a:pt x="107260" y="955051"/>
                  </a:lnTo>
                  <a:lnTo>
                    <a:pt x="133922" y="990873"/>
                  </a:lnTo>
                  <a:lnTo>
                    <a:pt x="163077" y="1024609"/>
                  </a:lnTo>
                  <a:lnTo>
                    <a:pt x="194590" y="1056122"/>
                  </a:lnTo>
                  <a:lnTo>
                    <a:pt x="228326" y="1085277"/>
                  </a:lnTo>
                  <a:lnTo>
                    <a:pt x="264149" y="1111939"/>
                  </a:lnTo>
                  <a:lnTo>
                    <a:pt x="301923" y="1135971"/>
                  </a:lnTo>
                  <a:lnTo>
                    <a:pt x="341513" y="1157239"/>
                  </a:lnTo>
                  <a:lnTo>
                    <a:pt x="382784" y="1175607"/>
                  </a:lnTo>
                  <a:lnTo>
                    <a:pt x="425599" y="1190939"/>
                  </a:lnTo>
                  <a:lnTo>
                    <a:pt x="469824" y="1203100"/>
                  </a:lnTo>
                  <a:lnTo>
                    <a:pt x="515323" y="1211954"/>
                  </a:lnTo>
                  <a:lnTo>
                    <a:pt x="561960" y="1217365"/>
                  </a:lnTo>
                  <a:lnTo>
                    <a:pt x="609600" y="1219200"/>
                  </a:lnTo>
                  <a:lnTo>
                    <a:pt x="2128650" y="1219200"/>
                  </a:lnTo>
                  <a:lnTo>
                    <a:pt x="2176290" y="1217365"/>
                  </a:lnTo>
                  <a:lnTo>
                    <a:pt x="2222927" y="1211954"/>
                  </a:lnTo>
                  <a:lnTo>
                    <a:pt x="2268426" y="1203100"/>
                  </a:lnTo>
                  <a:lnTo>
                    <a:pt x="2312651" y="1190939"/>
                  </a:lnTo>
                  <a:lnTo>
                    <a:pt x="2355466" y="1175607"/>
                  </a:lnTo>
                  <a:lnTo>
                    <a:pt x="2396737" y="1157239"/>
                  </a:lnTo>
                  <a:lnTo>
                    <a:pt x="2436327" y="1135971"/>
                  </a:lnTo>
                  <a:lnTo>
                    <a:pt x="2474101" y="1111939"/>
                  </a:lnTo>
                  <a:lnTo>
                    <a:pt x="2509924" y="1085277"/>
                  </a:lnTo>
                  <a:lnTo>
                    <a:pt x="2543659" y="1056122"/>
                  </a:lnTo>
                  <a:lnTo>
                    <a:pt x="2575173" y="1024609"/>
                  </a:lnTo>
                  <a:lnTo>
                    <a:pt x="2604328" y="990873"/>
                  </a:lnTo>
                  <a:lnTo>
                    <a:pt x="2630989" y="955051"/>
                  </a:lnTo>
                  <a:lnTo>
                    <a:pt x="2655022" y="917276"/>
                  </a:lnTo>
                  <a:lnTo>
                    <a:pt x="2676290" y="877686"/>
                  </a:lnTo>
                  <a:lnTo>
                    <a:pt x="2694657" y="836416"/>
                  </a:lnTo>
                  <a:lnTo>
                    <a:pt x="2709989" y="793600"/>
                  </a:lnTo>
                  <a:lnTo>
                    <a:pt x="2722150" y="749375"/>
                  </a:lnTo>
                  <a:lnTo>
                    <a:pt x="2731004" y="703877"/>
                  </a:lnTo>
                  <a:lnTo>
                    <a:pt x="2736416" y="657239"/>
                  </a:lnTo>
                  <a:lnTo>
                    <a:pt x="2738250" y="609600"/>
                  </a:lnTo>
                  <a:lnTo>
                    <a:pt x="2736416" y="561960"/>
                  </a:lnTo>
                  <a:lnTo>
                    <a:pt x="2731004" y="515323"/>
                  </a:lnTo>
                  <a:lnTo>
                    <a:pt x="2722150" y="469824"/>
                  </a:lnTo>
                  <a:lnTo>
                    <a:pt x="2709989" y="425599"/>
                  </a:lnTo>
                  <a:lnTo>
                    <a:pt x="2694657" y="382784"/>
                  </a:lnTo>
                  <a:lnTo>
                    <a:pt x="2676290" y="341513"/>
                  </a:lnTo>
                  <a:lnTo>
                    <a:pt x="2655022" y="301923"/>
                  </a:lnTo>
                  <a:lnTo>
                    <a:pt x="2630989" y="264149"/>
                  </a:lnTo>
                  <a:lnTo>
                    <a:pt x="2604328" y="228326"/>
                  </a:lnTo>
                  <a:lnTo>
                    <a:pt x="2575173" y="194590"/>
                  </a:lnTo>
                  <a:lnTo>
                    <a:pt x="2543659" y="163077"/>
                  </a:lnTo>
                  <a:lnTo>
                    <a:pt x="2509924" y="133922"/>
                  </a:lnTo>
                  <a:lnTo>
                    <a:pt x="2474101" y="107260"/>
                  </a:lnTo>
                  <a:lnTo>
                    <a:pt x="2436327" y="83228"/>
                  </a:lnTo>
                  <a:lnTo>
                    <a:pt x="2396737" y="61960"/>
                  </a:lnTo>
                  <a:lnTo>
                    <a:pt x="2355466" y="43592"/>
                  </a:lnTo>
                  <a:lnTo>
                    <a:pt x="2312651" y="28260"/>
                  </a:lnTo>
                  <a:lnTo>
                    <a:pt x="2268426" y="16100"/>
                  </a:lnTo>
                  <a:lnTo>
                    <a:pt x="2222927" y="7245"/>
                  </a:lnTo>
                  <a:lnTo>
                    <a:pt x="2176290" y="1834"/>
                  </a:lnTo>
                  <a:lnTo>
                    <a:pt x="2128650" y="0"/>
                  </a:lnTo>
                  <a:close/>
                </a:path>
              </a:pathLst>
            </a:custGeom>
            <a:solidFill>
              <a:srgbClr val="D5D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39096" y="112888"/>
            <a:ext cx="31153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210" dirty="0"/>
              <a:t> </a:t>
            </a:r>
            <a:r>
              <a:rPr spc="-45" dirty="0"/>
              <a:t>Topics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59438" y="2132646"/>
            <a:ext cx="1315720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4925" marR="5080" indent="-22225">
              <a:lnSpc>
                <a:spcPct val="101200"/>
              </a:lnSpc>
              <a:spcBef>
                <a:spcPts val="60"/>
              </a:spcBef>
            </a:pPr>
            <a:r>
              <a:rPr sz="2800" dirty="0">
                <a:solidFill>
                  <a:srgbClr val="222268"/>
                </a:solidFill>
                <a:latin typeface="Calibri"/>
                <a:cs typeface="Calibri"/>
              </a:rPr>
              <a:t>Search</a:t>
            </a:r>
            <a:r>
              <a:rPr sz="2800" spc="-85" dirty="0">
                <a:solidFill>
                  <a:srgbClr val="222268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222268"/>
                </a:solidFill>
                <a:latin typeface="Calibri"/>
                <a:cs typeface="Calibri"/>
              </a:rPr>
              <a:t>&amp; </a:t>
            </a:r>
            <a:r>
              <a:rPr sz="2800" spc="-10" dirty="0">
                <a:solidFill>
                  <a:srgbClr val="222268"/>
                </a:solidFill>
                <a:latin typeface="Calibri"/>
                <a:cs typeface="Calibri"/>
              </a:rPr>
              <a:t>Planning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52998" y="2019486"/>
            <a:ext cx="2738755" cy="1219200"/>
          </a:xfrm>
          <a:custGeom>
            <a:avLst/>
            <a:gdLst/>
            <a:ahLst/>
            <a:cxnLst/>
            <a:rect l="l" t="t" r="r" b="b"/>
            <a:pathLst>
              <a:path w="2738754" h="1219200">
                <a:moveTo>
                  <a:pt x="2128649" y="0"/>
                </a:moveTo>
                <a:lnTo>
                  <a:pt x="609600" y="0"/>
                </a:lnTo>
                <a:lnTo>
                  <a:pt x="561960" y="1834"/>
                </a:lnTo>
                <a:lnTo>
                  <a:pt x="515322" y="7245"/>
                </a:lnTo>
                <a:lnTo>
                  <a:pt x="469824" y="16100"/>
                </a:lnTo>
                <a:lnTo>
                  <a:pt x="425599" y="28260"/>
                </a:lnTo>
                <a:lnTo>
                  <a:pt x="382783" y="43592"/>
                </a:lnTo>
                <a:lnTo>
                  <a:pt x="341513" y="61960"/>
                </a:lnTo>
                <a:lnTo>
                  <a:pt x="301923" y="83228"/>
                </a:lnTo>
                <a:lnTo>
                  <a:pt x="264148" y="107260"/>
                </a:lnTo>
                <a:lnTo>
                  <a:pt x="228326" y="133922"/>
                </a:lnTo>
                <a:lnTo>
                  <a:pt x="194590" y="163077"/>
                </a:lnTo>
                <a:lnTo>
                  <a:pt x="163077" y="194590"/>
                </a:lnTo>
                <a:lnTo>
                  <a:pt x="133922" y="228326"/>
                </a:lnTo>
                <a:lnTo>
                  <a:pt x="107260" y="264149"/>
                </a:lnTo>
                <a:lnTo>
                  <a:pt x="83228" y="301923"/>
                </a:lnTo>
                <a:lnTo>
                  <a:pt x="61960" y="341513"/>
                </a:lnTo>
                <a:lnTo>
                  <a:pt x="43592" y="382784"/>
                </a:lnTo>
                <a:lnTo>
                  <a:pt x="28260" y="425599"/>
                </a:lnTo>
                <a:lnTo>
                  <a:pt x="16099" y="469824"/>
                </a:lnTo>
                <a:lnTo>
                  <a:pt x="7245" y="515323"/>
                </a:lnTo>
                <a:lnTo>
                  <a:pt x="1834" y="561960"/>
                </a:lnTo>
                <a:lnTo>
                  <a:pt x="0" y="609600"/>
                </a:lnTo>
                <a:lnTo>
                  <a:pt x="1834" y="657239"/>
                </a:lnTo>
                <a:lnTo>
                  <a:pt x="7245" y="703877"/>
                </a:lnTo>
                <a:lnTo>
                  <a:pt x="16099" y="749375"/>
                </a:lnTo>
                <a:lnTo>
                  <a:pt x="28260" y="793600"/>
                </a:lnTo>
                <a:lnTo>
                  <a:pt x="43592" y="836416"/>
                </a:lnTo>
                <a:lnTo>
                  <a:pt x="61960" y="877686"/>
                </a:lnTo>
                <a:lnTo>
                  <a:pt x="83228" y="917276"/>
                </a:lnTo>
                <a:lnTo>
                  <a:pt x="107260" y="955051"/>
                </a:lnTo>
                <a:lnTo>
                  <a:pt x="133922" y="990873"/>
                </a:lnTo>
                <a:lnTo>
                  <a:pt x="163077" y="1024609"/>
                </a:lnTo>
                <a:lnTo>
                  <a:pt x="194590" y="1056122"/>
                </a:lnTo>
                <a:lnTo>
                  <a:pt x="228326" y="1085277"/>
                </a:lnTo>
                <a:lnTo>
                  <a:pt x="264148" y="1111939"/>
                </a:lnTo>
                <a:lnTo>
                  <a:pt x="301923" y="1135971"/>
                </a:lnTo>
                <a:lnTo>
                  <a:pt x="341513" y="1157239"/>
                </a:lnTo>
                <a:lnTo>
                  <a:pt x="382783" y="1175607"/>
                </a:lnTo>
                <a:lnTo>
                  <a:pt x="425599" y="1190939"/>
                </a:lnTo>
                <a:lnTo>
                  <a:pt x="469824" y="1203100"/>
                </a:lnTo>
                <a:lnTo>
                  <a:pt x="515322" y="1211954"/>
                </a:lnTo>
                <a:lnTo>
                  <a:pt x="561960" y="1217365"/>
                </a:lnTo>
                <a:lnTo>
                  <a:pt x="609600" y="1219200"/>
                </a:lnTo>
                <a:lnTo>
                  <a:pt x="2128649" y="1219200"/>
                </a:lnTo>
                <a:lnTo>
                  <a:pt x="2176289" y="1217365"/>
                </a:lnTo>
                <a:lnTo>
                  <a:pt x="2222926" y="1211954"/>
                </a:lnTo>
                <a:lnTo>
                  <a:pt x="2268425" y="1203100"/>
                </a:lnTo>
                <a:lnTo>
                  <a:pt x="2312650" y="1190939"/>
                </a:lnTo>
                <a:lnTo>
                  <a:pt x="2355465" y="1175607"/>
                </a:lnTo>
                <a:lnTo>
                  <a:pt x="2396736" y="1157239"/>
                </a:lnTo>
                <a:lnTo>
                  <a:pt x="2436326" y="1135971"/>
                </a:lnTo>
                <a:lnTo>
                  <a:pt x="2474100" y="1111939"/>
                </a:lnTo>
                <a:lnTo>
                  <a:pt x="2509923" y="1085277"/>
                </a:lnTo>
                <a:lnTo>
                  <a:pt x="2543659" y="1056122"/>
                </a:lnTo>
                <a:lnTo>
                  <a:pt x="2575172" y="1024609"/>
                </a:lnTo>
                <a:lnTo>
                  <a:pt x="2604327" y="990873"/>
                </a:lnTo>
                <a:lnTo>
                  <a:pt x="2630988" y="955051"/>
                </a:lnTo>
                <a:lnTo>
                  <a:pt x="2655021" y="917276"/>
                </a:lnTo>
                <a:lnTo>
                  <a:pt x="2676289" y="877686"/>
                </a:lnTo>
                <a:lnTo>
                  <a:pt x="2694656" y="836416"/>
                </a:lnTo>
                <a:lnTo>
                  <a:pt x="2709988" y="793600"/>
                </a:lnTo>
                <a:lnTo>
                  <a:pt x="2722149" y="749375"/>
                </a:lnTo>
                <a:lnTo>
                  <a:pt x="2731003" y="703877"/>
                </a:lnTo>
                <a:lnTo>
                  <a:pt x="2736415" y="657239"/>
                </a:lnTo>
                <a:lnTo>
                  <a:pt x="2738249" y="609600"/>
                </a:lnTo>
                <a:lnTo>
                  <a:pt x="2736415" y="561960"/>
                </a:lnTo>
                <a:lnTo>
                  <a:pt x="2731003" y="515323"/>
                </a:lnTo>
                <a:lnTo>
                  <a:pt x="2722149" y="469824"/>
                </a:lnTo>
                <a:lnTo>
                  <a:pt x="2709988" y="425599"/>
                </a:lnTo>
                <a:lnTo>
                  <a:pt x="2694656" y="382784"/>
                </a:lnTo>
                <a:lnTo>
                  <a:pt x="2676289" y="341513"/>
                </a:lnTo>
                <a:lnTo>
                  <a:pt x="2655021" y="301923"/>
                </a:lnTo>
                <a:lnTo>
                  <a:pt x="2630988" y="264149"/>
                </a:lnTo>
                <a:lnTo>
                  <a:pt x="2604327" y="228326"/>
                </a:lnTo>
                <a:lnTo>
                  <a:pt x="2575172" y="194590"/>
                </a:lnTo>
                <a:lnTo>
                  <a:pt x="2543659" y="163077"/>
                </a:lnTo>
                <a:lnTo>
                  <a:pt x="2509923" y="133922"/>
                </a:lnTo>
                <a:lnTo>
                  <a:pt x="2474100" y="107260"/>
                </a:lnTo>
                <a:lnTo>
                  <a:pt x="2436326" y="83228"/>
                </a:lnTo>
                <a:lnTo>
                  <a:pt x="2396736" y="61960"/>
                </a:lnTo>
                <a:lnTo>
                  <a:pt x="2355465" y="43592"/>
                </a:lnTo>
                <a:lnTo>
                  <a:pt x="2312650" y="28260"/>
                </a:lnTo>
                <a:lnTo>
                  <a:pt x="2268425" y="16100"/>
                </a:lnTo>
                <a:lnTo>
                  <a:pt x="2222926" y="7245"/>
                </a:lnTo>
                <a:lnTo>
                  <a:pt x="2176289" y="1834"/>
                </a:lnTo>
                <a:lnTo>
                  <a:pt x="2128649" y="0"/>
                </a:lnTo>
                <a:close/>
              </a:path>
            </a:pathLst>
          </a:custGeom>
          <a:solidFill>
            <a:srgbClr val="D5D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45228" y="2132646"/>
            <a:ext cx="2153920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454659" marR="5080" indent="-442595">
              <a:lnSpc>
                <a:spcPct val="101200"/>
              </a:lnSpc>
              <a:spcBef>
                <a:spcPts val="60"/>
              </a:spcBef>
            </a:pPr>
            <a:r>
              <a:rPr sz="2800" spc="-25" dirty="0">
                <a:solidFill>
                  <a:srgbClr val="222268"/>
                </a:solidFill>
                <a:latin typeface="Calibri"/>
                <a:cs typeface="Calibri"/>
              </a:rPr>
              <a:t>Reinforcement </a:t>
            </a:r>
            <a:r>
              <a:rPr sz="2800" spc="-10" dirty="0">
                <a:solidFill>
                  <a:srgbClr val="222268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47798" y="3821568"/>
            <a:ext cx="2738755" cy="1219200"/>
          </a:xfrm>
          <a:custGeom>
            <a:avLst/>
            <a:gdLst/>
            <a:ahLst/>
            <a:cxnLst/>
            <a:rect l="l" t="t" r="r" b="b"/>
            <a:pathLst>
              <a:path w="2738754" h="1219200">
                <a:moveTo>
                  <a:pt x="2128650" y="0"/>
                </a:moveTo>
                <a:lnTo>
                  <a:pt x="609600" y="0"/>
                </a:lnTo>
                <a:lnTo>
                  <a:pt x="561960" y="1834"/>
                </a:lnTo>
                <a:lnTo>
                  <a:pt x="515323" y="7245"/>
                </a:lnTo>
                <a:lnTo>
                  <a:pt x="469824" y="16099"/>
                </a:lnTo>
                <a:lnTo>
                  <a:pt x="425599" y="28260"/>
                </a:lnTo>
                <a:lnTo>
                  <a:pt x="382784" y="43592"/>
                </a:lnTo>
                <a:lnTo>
                  <a:pt x="341513" y="61960"/>
                </a:lnTo>
                <a:lnTo>
                  <a:pt x="301923" y="83228"/>
                </a:lnTo>
                <a:lnTo>
                  <a:pt x="264149" y="107260"/>
                </a:lnTo>
                <a:lnTo>
                  <a:pt x="228326" y="133922"/>
                </a:lnTo>
                <a:lnTo>
                  <a:pt x="194590" y="163077"/>
                </a:lnTo>
                <a:lnTo>
                  <a:pt x="163077" y="194590"/>
                </a:lnTo>
                <a:lnTo>
                  <a:pt x="133922" y="228326"/>
                </a:lnTo>
                <a:lnTo>
                  <a:pt x="107260" y="264148"/>
                </a:lnTo>
                <a:lnTo>
                  <a:pt x="83228" y="301923"/>
                </a:lnTo>
                <a:lnTo>
                  <a:pt x="61960" y="341513"/>
                </a:lnTo>
                <a:lnTo>
                  <a:pt x="43592" y="382783"/>
                </a:lnTo>
                <a:lnTo>
                  <a:pt x="28260" y="425599"/>
                </a:lnTo>
                <a:lnTo>
                  <a:pt x="16100" y="469824"/>
                </a:lnTo>
                <a:lnTo>
                  <a:pt x="7245" y="515322"/>
                </a:lnTo>
                <a:lnTo>
                  <a:pt x="1834" y="561960"/>
                </a:lnTo>
                <a:lnTo>
                  <a:pt x="0" y="609600"/>
                </a:lnTo>
                <a:lnTo>
                  <a:pt x="1834" y="657239"/>
                </a:lnTo>
                <a:lnTo>
                  <a:pt x="7245" y="703876"/>
                </a:lnTo>
                <a:lnTo>
                  <a:pt x="16100" y="749375"/>
                </a:lnTo>
                <a:lnTo>
                  <a:pt x="28260" y="793600"/>
                </a:lnTo>
                <a:lnTo>
                  <a:pt x="43592" y="836415"/>
                </a:lnTo>
                <a:lnTo>
                  <a:pt x="61960" y="877686"/>
                </a:lnTo>
                <a:lnTo>
                  <a:pt x="83228" y="917276"/>
                </a:lnTo>
                <a:lnTo>
                  <a:pt x="107260" y="955050"/>
                </a:lnTo>
                <a:lnTo>
                  <a:pt x="133922" y="990873"/>
                </a:lnTo>
                <a:lnTo>
                  <a:pt x="163077" y="1024609"/>
                </a:lnTo>
                <a:lnTo>
                  <a:pt x="194590" y="1056122"/>
                </a:lnTo>
                <a:lnTo>
                  <a:pt x="228326" y="1085277"/>
                </a:lnTo>
                <a:lnTo>
                  <a:pt x="264149" y="1111939"/>
                </a:lnTo>
                <a:lnTo>
                  <a:pt x="301923" y="1135971"/>
                </a:lnTo>
                <a:lnTo>
                  <a:pt x="341513" y="1157239"/>
                </a:lnTo>
                <a:lnTo>
                  <a:pt x="382784" y="1175607"/>
                </a:lnTo>
                <a:lnTo>
                  <a:pt x="425599" y="1190939"/>
                </a:lnTo>
                <a:lnTo>
                  <a:pt x="469824" y="1203099"/>
                </a:lnTo>
                <a:lnTo>
                  <a:pt x="515323" y="1211954"/>
                </a:lnTo>
                <a:lnTo>
                  <a:pt x="561960" y="1217365"/>
                </a:lnTo>
                <a:lnTo>
                  <a:pt x="609600" y="1219200"/>
                </a:lnTo>
                <a:lnTo>
                  <a:pt x="2128650" y="1219200"/>
                </a:lnTo>
                <a:lnTo>
                  <a:pt x="2176290" y="1217365"/>
                </a:lnTo>
                <a:lnTo>
                  <a:pt x="2222927" y="1211954"/>
                </a:lnTo>
                <a:lnTo>
                  <a:pt x="2268426" y="1203099"/>
                </a:lnTo>
                <a:lnTo>
                  <a:pt x="2312651" y="1190939"/>
                </a:lnTo>
                <a:lnTo>
                  <a:pt x="2355466" y="1175607"/>
                </a:lnTo>
                <a:lnTo>
                  <a:pt x="2396737" y="1157239"/>
                </a:lnTo>
                <a:lnTo>
                  <a:pt x="2436327" y="1135971"/>
                </a:lnTo>
                <a:lnTo>
                  <a:pt x="2474101" y="1111939"/>
                </a:lnTo>
                <a:lnTo>
                  <a:pt x="2509924" y="1085277"/>
                </a:lnTo>
                <a:lnTo>
                  <a:pt x="2543659" y="1056122"/>
                </a:lnTo>
                <a:lnTo>
                  <a:pt x="2575173" y="1024609"/>
                </a:lnTo>
                <a:lnTo>
                  <a:pt x="2604328" y="990873"/>
                </a:lnTo>
                <a:lnTo>
                  <a:pt x="2630989" y="955050"/>
                </a:lnTo>
                <a:lnTo>
                  <a:pt x="2655022" y="917276"/>
                </a:lnTo>
                <a:lnTo>
                  <a:pt x="2676290" y="877686"/>
                </a:lnTo>
                <a:lnTo>
                  <a:pt x="2694657" y="836415"/>
                </a:lnTo>
                <a:lnTo>
                  <a:pt x="2709989" y="793600"/>
                </a:lnTo>
                <a:lnTo>
                  <a:pt x="2722150" y="749375"/>
                </a:lnTo>
                <a:lnTo>
                  <a:pt x="2731004" y="703876"/>
                </a:lnTo>
                <a:lnTo>
                  <a:pt x="2736416" y="657239"/>
                </a:lnTo>
                <a:lnTo>
                  <a:pt x="2738250" y="609600"/>
                </a:lnTo>
                <a:lnTo>
                  <a:pt x="2736416" y="561960"/>
                </a:lnTo>
                <a:lnTo>
                  <a:pt x="2731004" y="515322"/>
                </a:lnTo>
                <a:lnTo>
                  <a:pt x="2722150" y="469824"/>
                </a:lnTo>
                <a:lnTo>
                  <a:pt x="2709989" y="425599"/>
                </a:lnTo>
                <a:lnTo>
                  <a:pt x="2694657" y="382783"/>
                </a:lnTo>
                <a:lnTo>
                  <a:pt x="2676290" y="341513"/>
                </a:lnTo>
                <a:lnTo>
                  <a:pt x="2655022" y="301923"/>
                </a:lnTo>
                <a:lnTo>
                  <a:pt x="2630989" y="264148"/>
                </a:lnTo>
                <a:lnTo>
                  <a:pt x="2604328" y="228326"/>
                </a:lnTo>
                <a:lnTo>
                  <a:pt x="2575173" y="194590"/>
                </a:lnTo>
                <a:lnTo>
                  <a:pt x="2543659" y="163077"/>
                </a:lnTo>
                <a:lnTo>
                  <a:pt x="2509924" y="133922"/>
                </a:lnTo>
                <a:lnTo>
                  <a:pt x="2474101" y="107260"/>
                </a:lnTo>
                <a:lnTo>
                  <a:pt x="2436327" y="83228"/>
                </a:lnTo>
                <a:lnTo>
                  <a:pt x="2396737" y="61960"/>
                </a:lnTo>
                <a:lnTo>
                  <a:pt x="2355466" y="43592"/>
                </a:lnTo>
                <a:lnTo>
                  <a:pt x="2312651" y="28260"/>
                </a:lnTo>
                <a:lnTo>
                  <a:pt x="2268426" y="16099"/>
                </a:lnTo>
                <a:lnTo>
                  <a:pt x="2222927" y="7245"/>
                </a:lnTo>
                <a:lnTo>
                  <a:pt x="2176290" y="1834"/>
                </a:lnTo>
                <a:lnTo>
                  <a:pt x="2128650" y="0"/>
                </a:lnTo>
                <a:close/>
              </a:path>
            </a:pathLst>
          </a:custGeom>
          <a:solidFill>
            <a:srgbClr val="D5D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63568" y="3934726"/>
            <a:ext cx="1906905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72415" marR="5080" indent="-260350">
              <a:lnSpc>
                <a:spcPct val="101200"/>
              </a:lnSpc>
              <a:spcBef>
                <a:spcPts val="60"/>
              </a:spcBef>
            </a:pPr>
            <a:r>
              <a:rPr sz="2800" dirty="0">
                <a:solidFill>
                  <a:srgbClr val="222268"/>
                </a:solidFill>
                <a:latin typeface="Calibri"/>
                <a:cs typeface="Calibri"/>
              </a:rPr>
              <a:t>Probability</a:t>
            </a:r>
            <a:r>
              <a:rPr sz="2800" spc="-120" dirty="0">
                <a:solidFill>
                  <a:srgbClr val="222268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222268"/>
                </a:solidFill>
                <a:latin typeface="Calibri"/>
                <a:cs typeface="Calibri"/>
              </a:rPr>
              <a:t>&amp; </a:t>
            </a:r>
            <a:r>
              <a:rPr sz="2800" spc="-10" dirty="0">
                <a:solidFill>
                  <a:srgbClr val="222268"/>
                </a:solidFill>
                <a:latin typeface="Calibri"/>
                <a:cs typeface="Calibri"/>
              </a:rPr>
              <a:t>Inference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2998" y="3794848"/>
            <a:ext cx="2738755" cy="1219200"/>
          </a:xfrm>
          <a:custGeom>
            <a:avLst/>
            <a:gdLst/>
            <a:ahLst/>
            <a:cxnLst/>
            <a:rect l="l" t="t" r="r" b="b"/>
            <a:pathLst>
              <a:path w="2738754" h="1219200">
                <a:moveTo>
                  <a:pt x="2128649" y="0"/>
                </a:moveTo>
                <a:lnTo>
                  <a:pt x="609600" y="0"/>
                </a:lnTo>
                <a:lnTo>
                  <a:pt x="561960" y="1834"/>
                </a:lnTo>
                <a:lnTo>
                  <a:pt x="515322" y="7245"/>
                </a:lnTo>
                <a:lnTo>
                  <a:pt x="469824" y="16099"/>
                </a:lnTo>
                <a:lnTo>
                  <a:pt x="425599" y="28260"/>
                </a:lnTo>
                <a:lnTo>
                  <a:pt x="382783" y="43592"/>
                </a:lnTo>
                <a:lnTo>
                  <a:pt x="341513" y="61960"/>
                </a:lnTo>
                <a:lnTo>
                  <a:pt x="301923" y="83228"/>
                </a:lnTo>
                <a:lnTo>
                  <a:pt x="264148" y="107260"/>
                </a:lnTo>
                <a:lnTo>
                  <a:pt x="228326" y="133922"/>
                </a:lnTo>
                <a:lnTo>
                  <a:pt x="194590" y="163077"/>
                </a:lnTo>
                <a:lnTo>
                  <a:pt x="163077" y="194590"/>
                </a:lnTo>
                <a:lnTo>
                  <a:pt x="133922" y="228326"/>
                </a:lnTo>
                <a:lnTo>
                  <a:pt x="107260" y="264148"/>
                </a:lnTo>
                <a:lnTo>
                  <a:pt x="83228" y="301923"/>
                </a:lnTo>
                <a:lnTo>
                  <a:pt x="61960" y="341513"/>
                </a:lnTo>
                <a:lnTo>
                  <a:pt x="43592" y="382783"/>
                </a:lnTo>
                <a:lnTo>
                  <a:pt x="28260" y="425599"/>
                </a:lnTo>
                <a:lnTo>
                  <a:pt x="16099" y="469824"/>
                </a:lnTo>
                <a:lnTo>
                  <a:pt x="7245" y="515322"/>
                </a:lnTo>
                <a:lnTo>
                  <a:pt x="1834" y="561960"/>
                </a:lnTo>
                <a:lnTo>
                  <a:pt x="0" y="609599"/>
                </a:lnTo>
                <a:lnTo>
                  <a:pt x="1834" y="657239"/>
                </a:lnTo>
                <a:lnTo>
                  <a:pt x="7245" y="703877"/>
                </a:lnTo>
                <a:lnTo>
                  <a:pt x="16099" y="749375"/>
                </a:lnTo>
                <a:lnTo>
                  <a:pt x="28260" y="793600"/>
                </a:lnTo>
                <a:lnTo>
                  <a:pt x="43592" y="836416"/>
                </a:lnTo>
                <a:lnTo>
                  <a:pt x="61960" y="877686"/>
                </a:lnTo>
                <a:lnTo>
                  <a:pt x="83228" y="917276"/>
                </a:lnTo>
                <a:lnTo>
                  <a:pt x="107260" y="955051"/>
                </a:lnTo>
                <a:lnTo>
                  <a:pt x="133922" y="990873"/>
                </a:lnTo>
                <a:lnTo>
                  <a:pt x="163077" y="1024609"/>
                </a:lnTo>
                <a:lnTo>
                  <a:pt x="194590" y="1056122"/>
                </a:lnTo>
                <a:lnTo>
                  <a:pt x="228326" y="1085277"/>
                </a:lnTo>
                <a:lnTo>
                  <a:pt x="264148" y="1111939"/>
                </a:lnTo>
                <a:lnTo>
                  <a:pt x="301923" y="1135971"/>
                </a:lnTo>
                <a:lnTo>
                  <a:pt x="341513" y="1157239"/>
                </a:lnTo>
                <a:lnTo>
                  <a:pt x="382783" y="1175607"/>
                </a:lnTo>
                <a:lnTo>
                  <a:pt x="425599" y="1190939"/>
                </a:lnTo>
                <a:lnTo>
                  <a:pt x="469824" y="1203100"/>
                </a:lnTo>
                <a:lnTo>
                  <a:pt x="515322" y="1211954"/>
                </a:lnTo>
                <a:lnTo>
                  <a:pt x="561960" y="1217365"/>
                </a:lnTo>
                <a:lnTo>
                  <a:pt x="609600" y="1219199"/>
                </a:lnTo>
                <a:lnTo>
                  <a:pt x="2128649" y="1219199"/>
                </a:lnTo>
                <a:lnTo>
                  <a:pt x="2176289" y="1217365"/>
                </a:lnTo>
                <a:lnTo>
                  <a:pt x="2222926" y="1211954"/>
                </a:lnTo>
                <a:lnTo>
                  <a:pt x="2268425" y="1203100"/>
                </a:lnTo>
                <a:lnTo>
                  <a:pt x="2312650" y="1190939"/>
                </a:lnTo>
                <a:lnTo>
                  <a:pt x="2355465" y="1175607"/>
                </a:lnTo>
                <a:lnTo>
                  <a:pt x="2396736" y="1157239"/>
                </a:lnTo>
                <a:lnTo>
                  <a:pt x="2436326" y="1135971"/>
                </a:lnTo>
                <a:lnTo>
                  <a:pt x="2474100" y="1111939"/>
                </a:lnTo>
                <a:lnTo>
                  <a:pt x="2509923" y="1085277"/>
                </a:lnTo>
                <a:lnTo>
                  <a:pt x="2543659" y="1056122"/>
                </a:lnTo>
                <a:lnTo>
                  <a:pt x="2575172" y="1024609"/>
                </a:lnTo>
                <a:lnTo>
                  <a:pt x="2604327" y="990873"/>
                </a:lnTo>
                <a:lnTo>
                  <a:pt x="2630988" y="955051"/>
                </a:lnTo>
                <a:lnTo>
                  <a:pt x="2655021" y="917276"/>
                </a:lnTo>
                <a:lnTo>
                  <a:pt x="2676289" y="877686"/>
                </a:lnTo>
                <a:lnTo>
                  <a:pt x="2694656" y="836416"/>
                </a:lnTo>
                <a:lnTo>
                  <a:pt x="2709988" y="793600"/>
                </a:lnTo>
                <a:lnTo>
                  <a:pt x="2722149" y="749375"/>
                </a:lnTo>
                <a:lnTo>
                  <a:pt x="2731003" y="703877"/>
                </a:lnTo>
                <a:lnTo>
                  <a:pt x="2736415" y="657239"/>
                </a:lnTo>
                <a:lnTo>
                  <a:pt x="2738249" y="609599"/>
                </a:lnTo>
                <a:lnTo>
                  <a:pt x="2736415" y="561960"/>
                </a:lnTo>
                <a:lnTo>
                  <a:pt x="2731003" y="515322"/>
                </a:lnTo>
                <a:lnTo>
                  <a:pt x="2722149" y="469824"/>
                </a:lnTo>
                <a:lnTo>
                  <a:pt x="2709988" y="425599"/>
                </a:lnTo>
                <a:lnTo>
                  <a:pt x="2694656" y="382783"/>
                </a:lnTo>
                <a:lnTo>
                  <a:pt x="2676289" y="341513"/>
                </a:lnTo>
                <a:lnTo>
                  <a:pt x="2655021" y="301923"/>
                </a:lnTo>
                <a:lnTo>
                  <a:pt x="2630988" y="264148"/>
                </a:lnTo>
                <a:lnTo>
                  <a:pt x="2604327" y="228326"/>
                </a:lnTo>
                <a:lnTo>
                  <a:pt x="2575172" y="194590"/>
                </a:lnTo>
                <a:lnTo>
                  <a:pt x="2543659" y="163077"/>
                </a:lnTo>
                <a:lnTo>
                  <a:pt x="2509923" y="133922"/>
                </a:lnTo>
                <a:lnTo>
                  <a:pt x="2474100" y="107260"/>
                </a:lnTo>
                <a:lnTo>
                  <a:pt x="2436326" y="83228"/>
                </a:lnTo>
                <a:lnTo>
                  <a:pt x="2396736" y="61960"/>
                </a:lnTo>
                <a:lnTo>
                  <a:pt x="2355465" y="43592"/>
                </a:lnTo>
                <a:lnTo>
                  <a:pt x="2312650" y="28260"/>
                </a:lnTo>
                <a:lnTo>
                  <a:pt x="2268425" y="16099"/>
                </a:lnTo>
                <a:lnTo>
                  <a:pt x="2222926" y="7245"/>
                </a:lnTo>
                <a:lnTo>
                  <a:pt x="2176289" y="1834"/>
                </a:lnTo>
                <a:lnTo>
                  <a:pt x="2128649" y="0"/>
                </a:lnTo>
                <a:close/>
              </a:path>
            </a:pathLst>
          </a:custGeom>
          <a:solidFill>
            <a:srgbClr val="D5D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16269" y="3908008"/>
            <a:ext cx="1613535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84150" marR="5080" indent="-172085">
              <a:lnSpc>
                <a:spcPct val="101200"/>
              </a:lnSpc>
              <a:spcBef>
                <a:spcPts val="60"/>
              </a:spcBef>
            </a:pPr>
            <a:r>
              <a:rPr sz="2800" spc="-10" dirty="0">
                <a:solidFill>
                  <a:srgbClr val="222268"/>
                </a:solidFill>
                <a:latin typeface="Calibri"/>
                <a:cs typeface="Calibri"/>
              </a:rPr>
              <a:t>Supervised 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09499" y="5369510"/>
            <a:ext cx="4125595" cy="1174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222268"/>
                </a:solidFill>
                <a:latin typeface="Calibri"/>
                <a:cs typeface="Calibri"/>
              </a:rPr>
              <a:t>Applications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279"/>
              </a:spcBef>
            </a:pPr>
            <a:r>
              <a:rPr sz="2000" dirty="0">
                <a:solidFill>
                  <a:srgbClr val="222268"/>
                </a:solidFill>
                <a:latin typeface="Calibri"/>
                <a:cs typeface="Calibri"/>
              </a:rPr>
              <a:t>Impact</a:t>
            </a:r>
            <a:r>
              <a:rPr sz="2000" spc="-40" dirty="0">
                <a:solidFill>
                  <a:srgbClr val="2222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22268"/>
                </a:solidFill>
                <a:latin typeface="Calibri"/>
                <a:cs typeface="Calibri"/>
              </a:rPr>
              <a:t>on</a:t>
            </a:r>
            <a:r>
              <a:rPr sz="2000" spc="-35" dirty="0">
                <a:solidFill>
                  <a:srgbClr val="2222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22268"/>
                </a:solidFill>
                <a:latin typeface="Calibri"/>
                <a:cs typeface="Calibri"/>
              </a:rPr>
              <a:t>Sciences,</a:t>
            </a:r>
            <a:r>
              <a:rPr sz="2000" spc="-35" dirty="0">
                <a:solidFill>
                  <a:srgbClr val="222268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222268"/>
                </a:solidFill>
                <a:latin typeface="Calibri"/>
                <a:cs typeface="Calibri"/>
              </a:rPr>
              <a:t>Technology,</a:t>
            </a:r>
            <a:r>
              <a:rPr sz="2000" spc="-35" dirty="0">
                <a:solidFill>
                  <a:srgbClr val="2222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22268"/>
                </a:solidFill>
                <a:latin typeface="Calibri"/>
                <a:cs typeface="Calibri"/>
              </a:rPr>
              <a:t>Society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23825" y="1156995"/>
            <a:ext cx="8896350" cy="5653405"/>
            <a:chOff x="123825" y="1156995"/>
            <a:chExt cx="8896350" cy="5653405"/>
          </a:xfrm>
        </p:grpSpPr>
        <p:sp>
          <p:nvSpPr>
            <p:cNvPr id="15" name="object 15"/>
            <p:cNvSpPr/>
            <p:nvPr/>
          </p:nvSpPr>
          <p:spPr>
            <a:xfrm>
              <a:off x="623453" y="1430328"/>
              <a:ext cx="7897495" cy="4662805"/>
            </a:xfrm>
            <a:custGeom>
              <a:avLst/>
              <a:gdLst/>
              <a:ahLst/>
              <a:cxnLst/>
              <a:rect l="l" t="t" r="r" b="b"/>
              <a:pathLst>
                <a:path w="7897495" h="4662805">
                  <a:moveTo>
                    <a:pt x="1013278" y="0"/>
                  </a:moveTo>
                  <a:lnTo>
                    <a:pt x="6883812" y="0"/>
                  </a:lnTo>
                  <a:lnTo>
                    <a:pt x="6931512" y="1102"/>
                  </a:lnTo>
                  <a:lnTo>
                    <a:pt x="6978644" y="4379"/>
                  </a:lnTo>
                  <a:lnTo>
                    <a:pt x="7025160" y="9780"/>
                  </a:lnTo>
                  <a:lnTo>
                    <a:pt x="7071010" y="17257"/>
                  </a:lnTo>
                  <a:lnTo>
                    <a:pt x="7116148" y="26761"/>
                  </a:lnTo>
                  <a:lnTo>
                    <a:pt x="7160522" y="38244"/>
                  </a:lnTo>
                  <a:lnTo>
                    <a:pt x="7204086" y="51657"/>
                  </a:lnTo>
                  <a:lnTo>
                    <a:pt x="7246791" y="66952"/>
                  </a:lnTo>
                  <a:lnTo>
                    <a:pt x="7288587" y="84079"/>
                  </a:lnTo>
                  <a:lnTo>
                    <a:pt x="7329426" y="102990"/>
                  </a:lnTo>
                  <a:lnTo>
                    <a:pt x="7369260" y="123637"/>
                  </a:lnTo>
                  <a:lnTo>
                    <a:pt x="7408039" y="145971"/>
                  </a:lnTo>
                  <a:lnTo>
                    <a:pt x="7445716" y="169942"/>
                  </a:lnTo>
                  <a:lnTo>
                    <a:pt x="7482241" y="195503"/>
                  </a:lnTo>
                  <a:lnTo>
                    <a:pt x="7517566" y="222605"/>
                  </a:lnTo>
                  <a:lnTo>
                    <a:pt x="7551642" y="251199"/>
                  </a:lnTo>
                  <a:lnTo>
                    <a:pt x="7584421" y="281237"/>
                  </a:lnTo>
                  <a:lnTo>
                    <a:pt x="7615853" y="312669"/>
                  </a:lnTo>
                  <a:lnTo>
                    <a:pt x="7645891" y="345448"/>
                  </a:lnTo>
                  <a:lnTo>
                    <a:pt x="7674485" y="379524"/>
                  </a:lnTo>
                  <a:lnTo>
                    <a:pt x="7701587" y="414849"/>
                  </a:lnTo>
                  <a:lnTo>
                    <a:pt x="7727148" y="451374"/>
                  </a:lnTo>
                  <a:lnTo>
                    <a:pt x="7751119" y="489051"/>
                  </a:lnTo>
                  <a:lnTo>
                    <a:pt x="7773453" y="527830"/>
                  </a:lnTo>
                  <a:lnTo>
                    <a:pt x="7794100" y="567664"/>
                  </a:lnTo>
                  <a:lnTo>
                    <a:pt x="7813011" y="608503"/>
                  </a:lnTo>
                  <a:lnTo>
                    <a:pt x="7830138" y="650299"/>
                  </a:lnTo>
                  <a:lnTo>
                    <a:pt x="7845433" y="693004"/>
                  </a:lnTo>
                  <a:lnTo>
                    <a:pt x="7858846" y="736568"/>
                  </a:lnTo>
                  <a:lnTo>
                    <a:pt x="7870329" y="780943"/>
                  </a:lnTo>
                  <a:lnTo>
                    <a:pt x="7879834" y="826080"/>
                  </a:lnTo>
                  <a:lnTo>
                    <a:pt x="7887311" y="871931"/>
                  </a:lnTo>
                  <a:lnTo>
                    <a:pt x="7892711" y="918446"/>
                  </a:lnTo>
                  <a:lnTo>
                    <a:pt x="7895988" y="965578"/>
                  </a:lnTo>
                  <a:lnTo>
                    <a:pt x="7897091" y="1013278"/>
                  </a:lnTo>
                  <a:lnTo>
                    <a:pt x="7897091" y="3649117"/>
                  </a:lnTo>
                  <a:lnTo>
                    <a:pt x="7895988" y="3696817"/>
                  </a:lnTo>
                  <a:lnTo>
                    <a:pt x="7892711" y="3743949"/>
                  </a:lnTo>
                  <a:lnTo>
                    <a:pt x="7887311" y="3790465"/>
                  </a:lnTo>
                  <a:lnTo>
                    <a:pt x="7879834" y="3836315"/>
                  </a:lnTo>
                  <a:lnTo>
                    <a:pt x="7870329" y="3881453"/>
                  </a:lnTo>
                  <a:lnTo>
                    <a:pt x="7858846" y="3925827"/>
                  </a:lnTo>
                  <a:lnTo>
                    <a:pt x="7845433" y="3969391"/>
                  </a:lnTo>
                  <a:lnTo>
                    <a:pt x="7830138" y="4012096"/>
                  </a:lnTo>
                  <a:lnTo>
                    <a:pt x="7813011" y="4053892"/>
                  </a:lnTo>
                  <a:lnTo>
                    <a:pt x="7794100" y="4094731"/>
                  </a:lnTo>
                  <a:lnTo>
                    <a:pt x="7773453" y="4134565"/>
                  </a:lnTo>
                  <a:lnTo>
                    <a:pt x="7751119" y="4173344"/>
                  </a:lnTo>
                  <a:lnTo>
                    <a:pt x="7727148" y="4211021"/>
                  </a:lnTo>
                  <a:lnTo>
                    <a:pt x="7701587" y="4247546"/>
                  </a:lnTo>
                  <a:lnTo>
                    <a:pt x="7674485" y="4282871"/>
                  </a:lnTo>
                  <a:lnTo>
                    <a:pt x="7645891" y="4316947"/>
                  </a:lnTo>
                  <a:lnTo>
                    <a:pt x="7615853" y="4349726"/>
                  </a:lnTo>
                  <a:lnTo>
                    <a:pt x="7584421" y="4381158"/>
                  </a:lnTo>
                  <a:lnTo>
                    <a:pt x="7551642" y="4411196"/>
                  </a:lnTo>
                  <a:lnTo>
                    <a:pt x="7517566" y="4439790"/>
                  </a:lnTo>
                  <a:lnTo>
                    <a:pt x="7482241" y="4466892"/>
                  </a:lnTo>
                  <a:lnTo>
                    <a:pt x="7445716" y="4492453"/>
                  </a:lnTo>
                  <a:lnTo>
                    <a:pt x="7408039" y="4516424"/>
                  </a:lnTo>
                  <a:lnTo>
                    <a:pt x="7369260" y="4538758"/>
                  </a:lnTo>
                  <a:lnTo>
                    <a:pt x="7329426" y="4559405"/>
                  </a:lnTo>
                  <a:lnTo>
                    <a:pt x="7288587" y="4578316"/>
                  </a:lnTo>
                  <a:lnTo>
                    <a:pt x="7246791" y="4595443"/>
                  </a:lnTo>
                  <a:lnTo>
                    <a:pt x="7204086" y="4610738"/>
                  </a:lnTo>
                  <a:lnTo>
                    <a:pt x="7160522" y="4624151"/>
                  </a:lnTo>
                  <a:lnTo>
                    <a:pt x="7116148" y="4635634"/>
                  </a:lnTo>
                  <a:lnTo>
                    <a:pt x="7071010" y="4645138"/>
                  </a:lnTo>
                  <a:lnTo>
                    <a:pt x="7025160" y="4652615"/>
                  </a:lnTo>
                  <a:lnTo>
                    <a:pt x="6978644" y="4658016"/>
                  </a:lnTo>
                  <a:lnTo>
                    <a:pt x="6931512" y="4661293"/>
                  </a:lnTo>
                  <a:lnTo>
                    <a:pt x="6883812" y="4662396"/>
                  </a:lnTo>
                  <a:lnTo>
                    <a:pt x="1013278" y="4662396"/>
                  </a:lnTo>
                  <a:lnTo>
                    <a:pt x="965578" y="4661293"/>
                  </a:lnTo>
                  <a:lnTo>
                    <a:pt x="918446" y="4658016"/>
                  </a:lnTo>
                  <a:lnTo>
                    <a:pt x="871931" y="4652615"/>
                  </a:lnTo>
                  <a:lnTo>
                    <a:pt x="826080" y="4645138"/>
                  </a:lnTo>
                  <a:lnTo>
                    <a:pt x="780943" y="4635634"/>
                  </a:lnTo>
                  <a:lnTo>
                    <a:pt x="736568" y="4624151"/>
                  </a:lnTo>
                  <a:lnTo>
                    <a:pt x="693004" y="4610738"/>
                  </a:lnTo>
                  <a:lnTo>
                    <a:pt x="650299" y="4595443"/>
                  </a:lnTo>
                  <a:lnTo>
                    <a:pt x="608503" y="4578316"/>
                  </a:lnTo>
                  <a:lnTo>
                    <a:pt x="567664" y="4559405"/>
                  </a:lnTo>
                  <a:lnTo>
                    <a:pt x="527830" y="4538758"/>
                  </a:lnTo>
                  <a:lnTo>
                    <a:pt x="489051" y="4516424"/>
                  </a:lnTo>
                  <a:lnTo>
                    <a:pt x="451374" y="4492453"/>
                  </a:lnTo>
                  <a:lnTo>
                    <a:pt x="414849" y="4466892"/>
                  </a:lnTo>
                  <a:lnTo>
                    <a:pt x="379524" y="4439790"/>
                  </a:lnTo>
                  <a:lnTo>
                    <a:pt x="345448" y="4411196"/>
                  </a:lnTo>
                  <a:lnTo>
                    <a:pt x="312669" y="4381158"/>
                  </a:lnTo>
                  <a:lnTo>
                    <a:pt x="281237" y="4349726"/>
                  </a:lnTo>
                  <a:lnTo>
                    <a:pt x="251199" y="4316947"/>
                  </a:lnTo>
                  <a:lnTo>
                    <a:pt x="222605" y="4282871"/>
                  </a:lnTo>
                  <a:lnTo>
                    <a:pt x="195503" y="4247546"/>
                  </a:lnTo>
                  <a:lnTo>
                    <a:pt x="169942" y="4211021"/>
                  </a:lnTo>
                  <a:lnTo>
                    <a:pt x="145971" y="4173344"/>
                  </a:lnTo>
                  <a:lnTo>
                    <a:pt x="123637" y="4134565"/>
                  </a:lnTo>
                  <a:lnTo>
                    <a:pt x="102990" y="4094731"/>
                  </a:lnTo>
                  <a:lnTo>
                    <a:pt x="84079" y="4053892"/>
                  </a:lnTo>
                  <a:lnTo>
                    <a:pt x="66952" y="4012096"/>
                  </a:lnTo>
                  <a:lnTo>
                    <a:pt x="51657" y="3969391"/>
                  </a:lnTo>
                  <a:lnTo>
                    <a:pt x="38244" y="3925827"/>
                  </a:lnTo>
                  <a:lnTo>
                    <a:pt x="26761" y="3881453"/>
                  </a:lnTo>
                  <a:lnTo>
                    <a:pt x="17257" y="3836315"/>
                  </a:lnTo>
                  <a:lnTo>
                    <a:pt x="9780" y="3790465"/>
                  </a:lnTo>
                  <a:lnTo>
                    <a:pt x="4379" y="3743949"/>
                  </a:lnTo>
                  <a:lnTo>
                    <a:pt x="1102" y="3696817"/>
                  </a:lnTo>
                  <a:lnTo>
                    <a:pt x="0" y="3649117"/>
                  </a:lnTo>
                  <a:lnTo>
                    <a:pt x="0" y="1013278"/>
                  </a:lnTo>
                  <a:lnTo>
                    <a:pt x="1102" y="965578"/>
                  </a:lnTo>
                  <a:lnTo>
                    <a:pt x="4379" y="918446"/>
                  </a:lnTo>
                  <a:lnTo>
                    <a:pt x="9780" y="871931"/>
                  </a:lnTo>
                  <a:lnTo>
                    <a:pt x="17257" y="826080"/>
                  </a:lnTo>
                  <a:lnTo>
                    <a:pt x="26761" y="780943"/>
                  </a:lnTo>
                  <a:lnTo>
                    <a:pt x="38244" y="736568"/>
                  </a:lnTo>
                  <a:lnTo>
                    <a:pt x="51657" y="693004"/>
                  </a:lnTo>
                  <a:lnTo>
                    <a:pt x="66952" y="650299"/>
                  </a:lnTo>
                  <a:lnTo>
                    <a:pt x="84079" y="608503"/>
                  </a:lnTo>
                  <a:lnTo>
                    <a:pt x="102990" y="567664"/>
                  </a:lnTo>
                  <a:lnTo>
                    <a:pt x="123637" y="527830"/>
                  </a:lnTo>
                  <a:lnTo>
                    <a:pt x="145971" y="489051"/>
                  </a:lnTo>
                  <a:lnTo>
                    <a:pt x="169942" y="451374"/>
                  </a:lnTo>
                  <a:lnTo>
                    <a:pt x="195503" y="414849"/>
                  </a:lnTo>
                  <a:lnTo>
                    <a:pt x="222605" y="379524"/>
                  </a:lnTo>
                  <a:lnTo>
                    <a:pt x="251199" y="345448"/>
                  </a:lnTo>
                  <a:lnTo>
                    <a:pt x="281237" y="312669"/>
                  </a:lnTo>
                  <a:lnTo>
                    <a:pt x="312669" y="281237"/>
                  </a:lnTo>
                  <a:lnTo>
                    <a:pt x="345448" y="251199"/>
                  </a:lnTo>
                  <a:lnTo>
                    <a:pt x="379524" y="222605"/>
                  </a:lnTo>
                  <a:lnTo>
                    <a:pt x="414849" y="195503"/>
                  </a:lnTo>
                  <a:lnTo>
                    <a:pt x="451374" y="169942"/>
                  </a:lnTo>
                  <a:lnTo>
                    <a:pt x="489051" y="145971"/>
                  </a:lnTo>
                  <a:lnTo>
                    <a:pt x="527830" y="123637"/>
                  </a:lnTo>
                  <a:lnTo>
                    <a:pt x="567664" y="102990"/>
                  </a:lnTo>
                  <a:lnTo>
                    <a:pt x="608503" y="84079"/>
                  </a:lnTo>
                  <a:lnTo>
                    <a:pt x="650299" y="66952"/>
                  </a:lnTo>
                  <a:lnTo>
                    <a:pt x="693004" y="51657"/>
                  </a:lnTo>
                  <a:lnTo>
                    <a:pt x="736568" y="38244"/>
                  </a:lnTo>
                  <a:lnTo>
                    <a:pt x="780943" y="26761"/>
                  </a:lnTo>
                  <a:lnTo>
                    <a:pt x="826080" y="17257"/>
                  </a:lnTo>
                  <a:lnTo>
                    <a:pt x="871931" y="9780"/>
                  </a:lnTo>
                  <a:lnTo>
                    <a:pt x="918446" y="4379"/>
                  </a:lnTo>
                  <a:lnTo>
                    <a:pt x="965578" y="1102"/>
                  </a:lnTo>
                  <a:lnTo>
                    <a:pt x="1013278" y="0"/>
                  </a:lnTo>
                  <a:close/>
                </a:path>
              </a:pathLst>
            </a:custGeom>
            <a:ln w="57150">
              <a:solidFill>
                <a:srgbClr val="79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2400" y="1185570"/>
              <a:ext cx="8839200" cy="5596255"/>
            </a:xfrm>
            <a:custGeom>
              <a:avLst/>
              <a:gdLst/>
              <a:ahLst/>
              <a:cxnLst/>
              <a:rect l="l" t="t" r="r" b="b"/>
              <a:pathLst>
                <a:path w="8839200" h="5596255">
                  <a:moveTo>
                    <a:pt x="1216228" y="0"/>
                  </a:moveTo>
                  <a:lnTo>
                    <a:pt x="7622971" y="0"/>
                  </a:lnTo>
                  <a:lnTo>
                    <a:pt x="7670728" y="920"/>
                  </a:lnTo>
                  <a:lnTo>
                    <a:pt x="7718019" y="3659"/>
                  </a:lnTo>
                  <a:lnTo>
                    <a:pt x="7764809" y="8182"/>
                  </a:lnTo>
                  <a:lnTo>
                    <a:pt x="7811066" y="14456"/>
                  </a:lnTo>
                  <a:lnTo>
                    <a:pt x="7856754" y="22447"/>
                  </a:lnTo>
                  <a:lnTo>
                    <a:pt x="7901841" y="32121"/>
                  </a:lnTo>
                  <a:lnTo>
                    <a:pt x="7946293" y="43444"/>
                  </a:lnTo>
                  <a:lnTo>
                    <a:pt x="7990075" y="56383"/>
                  </a:lnTo>
                  <a:lnTo>
                    <a:pt x="8033155" y="70904"/>
                  </a:lnTo>
                  <a:lnTo>
                    <a:pt x="8075498" y="86973"/>
                  </a:lnTo>
                  <a:lnTo>
                    <a:pt x="8117070" y="104555"/>
                  </a:lnTo>
                  <a:lnTo>
                    <a:pt x="8157838" y="123618"/>
                  </a:lnTo>
                  <a:lnTo>
                    <a:pt x="8197767" y="144128"/>
                  </a:lnTo>
                  <a:lnTo>
                    <a:pt x="8236825" y="166050"/>
                  </a:lnTo>
                  <a:lnTo>
                    <a:pt x="8274977" y="189352"/>
                  </a:lnTo>
                  <a:lnTo>
                    <a:pt x="8312189" y="213998"/>
                  </a:lnTo>
                  <a:lnTo>
                    <a:pt x="8348428" y="239956"/>
                  </a:lnTo>
                  <a:lnTo>
                    <a:pt x="8383660" y="267191"/>
                  </a:lnTo>
                  <a:lnTo>
                    <a:pt x="8417851" y="295670"/>
                  </a:lnTo>
                  <a:lnTo>
                    <a:pt x="8450967" y="325359"/>
                  </a:lnTo>
                  <a:lnTo>
                    <a:pt x="8482975" y="356225"/>
                  </a:lnTo>
                  <a:lnTo>
                    <a:pt x="8513840" y="388232"/>
                  </a:lnTo>
                  <a:lnTo>
                    <a:pt x="8543529" y="421348"/>
                  </a:lnTo>
                  <a:lnTo>
                    <a:pt x="8572008" y="455539"/>
                  </a:lnTo>
                  <a:lnTo>
                    <a:pt x="8599243" y="490771"/>
                  </a:lnTo>
                  <a:lnTo>
                    <a:pt x="8625201" y="527010"/>
                  </a:lnTo>
                  <a:lnTo>
                    <a:pt x="8649847" y="564222"/>
                  </a:lnTo>
                  <a:lnTo>
                    <a:pt x="8673149" y="602374"/>
                  </a:lnTo>
                  <a:lnTo>
                    <a:pt x="8695071" y="641432"/>
                  </a:lnTo>
                  <a:lnTo>
                    <a:pt x="8715581" y="681362"/>
                  </a:lnTo>
                  <a:lnTo>
                    <a:pt x="8734644" y="722129"/>
                  </a:lnTo>
                  <a:lnTo>
                    <a:pt x="8752226" y="763702"/>
                  </a:lnTo>
                  <a:lnTo>
                    <a:pt x="8768295" y="806044"/>
                  </a:lnTo>
                  <a:lnTo>
                    <a:pt x="8782816" y="849124"/>
                  </a:lnTo>
                  <a:lnTo>
                    <a:pt x="8795755" y="892906"/>
                  </a:lnTo>
                  <a:lnTo>
                    <a:pt x="8807078" y="937358"/>
                  </a:lnTo>
                  <a:lnTo>
                    <a:pt x="8816752" y="982445"/>
                  </a:lnTo>
                  <a:lnTo>
                    <a:pt x="8824743" y="1028134"/>
                  </a:lnTo>
                  <a:lnTo>
                    <a:pt x="8831017" y="1074390"/>
                  </a:lnTo>
                  <a:lnTo>
                    <a:pt x="8835540" y="1121181"/>
                  </a:lnTo>
                  <a:lnTo>
                    <a:pt x="8838279" y="1168471"/>
                  </a:lnTo>
                  <a:lnTo>
                    <a:pt x="8839200" y="1216228"/>
                  </a:lnTo>
                  <a:lnTo>
                    <a:pt x="8839200" y="4380001"/>
                  </a:lnTo>
                  <a:lnTo>
                    <a:pt x="8838279" y="4427758"/>
                  </a:lnTo>
                  <a:lnTo>
                    <a:pt x="8835540" y="4475048"/>
                  </a:lnTo>
                  <a:lnTo>
                    <a:pt x="8831017" y="4521839"/>
                  </a:lnTo>
                  <a:lnTo>
                    <a:pt x="8824743" y="4568095"/>
                  </a:lnTo>
                  <a:lnTo>
                    <a:pt x="8816752" y="4613784"/>
                  </a:lnTo>
                  <a:lnTo>
                    <a:pt x="8807078" y="4658871"/>
                  </a:lnTo>
                  <a:lnTo>
                    <a:pt x="8795755" y="4703323"/>
                  </a:lnTo>
                  <a:lnTo>
                    <a:pt x="8782816" y="4747105"/>
                  </a:lnTo>
                  <a:lnTo>
                    <a:pt x="8768295" y="4790185"/>
                  </a:lnTo>
                  <a:lnTo>
                    <a:pt x="8752226" y="4832527"/>
                  </a:lnTo>
                  <a:lnTo>
                    <a:pt x="8734644" y="4874099"/>
                  </a:lnTo>
                  <a:lnTo>
                    <a:pt x="8715581" y="4914867"/>
                  </a:lnTo>
                  <a:lnTo>
                    <a:pt x="8695071" y="4954797"/>
                  </a:lnTo>
                  <a:lnTo>
                    <a:pt x="8673149" y="4993855"/>
                  </a:lnTo>
                  <a:lnTo>
                    <a:pt x="8649847" y="5032006"/>
                  </a:lnTo>
                  <a:lnTo>
                    <a:pt x="8625201" y="5069219"/>
                  </a:lnTo>
                  <a:lnTo>
                    <a:pt x="8599243" y="5105458"/>
                  </a:lnTo>
                  <a:lnTo>
                    <a:pt x="8572008" y="5140690"/>
                  </a:lnTo>
                  <a:lnTo>
                    <a:pt x="8543529" y="5174880"/>
                  </a:lnTo>
                  <a:lnTo>
                    <a:pt x="8513840" y="5207997"/>
                  </a:lnTo>
                  <a:lnTo>
                    <a:pt x="8482975" y="5240004"/>
                  </a:lnTo>
                  <a:lnTo>
                    <a:pt x="8450967" y="5270869"/>
                  </a:lnTo>
                  <a:lnTo>
                    <a:pt x="8417851" y="5300558"/>
                  </a:lnTo>
                  <a:lnTo>
                    <a:pt x="8383660" y="5329037"/>
                  </a:lnTo>
                  <a:lnTo>
                    <a:pt x="8348428" y="5356273"/>
                  </a:lnTo>
                  <a:lnTo>
                    <a:pt x="8312189" y="5382231"/>
                  </a:lnTo>
                  <a:lnTo>
                    <a:pt x="8274977" y="5406877"/>
                  </a:lnTo>
                  <a:lnTo>
                    <a:pt x="8236825" y="5430178"/>
                  </a:lnTo>
                  <a:lnTo>
                    <a:pt x="8197767" y="5452101"/>
                  </a:lnTo>
                  <a:lnTo>
                    <a:pt x="8157838" y="5472610"/>
                  </a:lnTo>
                  <a:lnTo>
                    <a:pt x="8117070" y="5491673"/>
                  </a:lnTo>
                  <a:lnTo>
                    <a:pt x="8075498" y="5509256"/>
                  </a:lnTo>
                  <a:lnTo>
                    <a:pt x="8033155" y="5525325"/>
                  </a:lnTo>
                  <a:lnTo>
                    <a:pt x="7990075" y="5539845"/>
                  </a:lnTo>
                  <a:lnTo>
                    <a:pt x="7946293" y="5552784"/>
                  </a:lnTo>
                  <a:lnTo>
                    <a:pt x="7901841" y="5564108"/>
                  </a:lnTo>
                  <a:lnTo>
                    <a:pt x="7856754" y="5573782"/>
                  </a:lnTo>
                  <a:lnTo>
                    <a:pt x="7811066" y="5581773"/>
                  </a:lnTo>
                  <a:lnTo>
                    <a:pt x="7764809" y="5588047"/>
                  </a:lnTo>
                  <a:lnTo>
                    <a:pt x="7718019" y="5592570"/>
                  </a:lnTo>
                  <a:lnTo>
                    <a:pt x="7670728" y="5595309"/>
                  </a:lnTo>
                  <a:lnTo>
                    <a:pt x="7622971" y="5596229"/>
                  </a:lnTo>
                  <a:lnTo>
                    <a:pt x="1216228" y="5596229"/>
                  </a:lnTo>
                  <a:lnTo>
                    <a:pt x="1168471" y="5595309"/>
                  </a:lnTo>
                  <a:lnTo>
                    <a:pt x="1121181" y="5592570"/>
                  </a:lnTo>
                  <a:lnTo>
                    <a:pt x="1074390" y="5588047"/>
                  </a:lnTo>
                  <a:lnTo>
                    <a:pt x="1028134" y="5581773"/>
                  </a:lnTo>
                  <a:lnTo>
                    <a:pt x="982445" y="5573782"/>
                  </a:lnTo>
                  <a:lnTo>
                    <a:pt x="937358" y="5564108"/>
                  </a:lnTo>
                  <a:lnTo>
                    <a:pt x="892906" y="5552784"/>
                  </a:lnTo>
                  <a:lnTo>
                    <a:pt x="849124" y="5539845"/>
                  </a:lnTo>
                  <a:lnTo>
                    <a:pt x="806044" y="5525325"/>
                  </a:lnTo>
                  <a:lnTo>
                    <a:pt x="763702" y="5509256"/>
                  </a:lnTo>
                  <a:lnTo>
                    <a:pt x="722129" y="5491673"/>
                  </a:lnTo>
                  <a:lnTo>
                    <a:pt x="681362" y="5472610"/>
                  </a:lnTo>
                  <a:lnTo>
                    <a:pt x="641432" y="5452101"/>
                  </a:lnTo>
                  <a:lnTo>
                    <a:pt x="602374" y="5430178"/>
                  </a:lnTo>
                  <a:lnTo>
                    <a:pt x="564222" y="5406877"/>
                  </a:lnTo>
                  <a:lnTo>
                    <a:pt x="527010" y="5382231"/>
                  </a:lnTo>
                  <a:lnTo>
                    <a:pt x="490771" y="5356273"/>
                  </a:lnTo>
                  <a:lnTo>
                    <a:pt x="455539" y="5329037"/>
                  </a:lnTo>
                  <a:lnTo>
                    <a:pt x="421348" y="5300558"/>
                  </a:lnTo>
                  <a:lnTo>
                    <a:pt x="388232" y="5270869"/>
                  </a:lnTo>
                  <a:lnTo>
                    <a:pt x="356225" y="5240004"/>
                  </a:lnTo>
                  <a:lnTo>
                    <a:pt x="325359" y="5207997"/>
                  </a:lnTo>
                  <a:lnTo>
                    <a:pt x="295670" y="5174880"/>
                  </a:lnTo>
                  <a:lnTo>
                    <a:pt x="267191" y="5140690"/>
                  </a:lnTo>
                  <a:lnTo>
                    <a:pt x="239956" y="5105458"/>
                  </a:lnTo>
                  <a:lnTo>
                    <a:pt x="213998" y="5069219"/>
                  </a:lnTo>
                  <a:lnTo>
                    <a:pt x="189352" y="5032006"/>
                  </a:lnTo>
                  <a:lnTo>
                    <a:pt x="166050" y="4993855"/>
                  </a:lnTo>
                  <a:lnTo>
                    <a:pt x="144128" y="4954797"/>
                  </a:lnTo>
                  <a:lnTo>
                    <a:pt x="123618" y="4914867"/>
                  </a:lnTo>
                  <a:lnTo>
                    <a:pt x="104555" y="4874099"/>
                  </a:lnTo>
                  <a:lnTo>
                    <a:pt x="86973" y="4832527"/>
                  </a:lnTo>
                  <a:lnTo>
                    <a:pt x="70904" y="4790185"/>
                  </a:lnTo>
                  <a:lnTo>
                    <a:pt x="56383" y="4747105"/>
                  </a:lnTo>
                  <a:lnTo>
                    <a:pt x="43444" y="4703323"/>
                  </a:lnTo>
                  <a:lnTo>
                    <a:pt x="32121" y="4658871"/>
                  </a:lnTo>
                  <a:lnTo>
                    <a:pt x="22447" y="4613784"/>
                  </a:lnTo>
                  <a:lnTo>
                    <a:pt x="14456" y="4568095"/>
                  </a:lnTo>
                  <a:lnTo>
                    <a:pt x="8182" y="4521839"/>
                  </a:lnTo>
                  <a:lnTo>
                    <a:pt x="3659" y="4475048"/>
                  </a:lnTo>
                  <a:lnTo>
                    <a:pt x="920" y="4427758"/>
                  </a:lnTo>
                  <a:lnTo>
                    <a:pt x="0" y="4380001"/>
                  </a:lnTo>
                  <a:lnTo>
                    <a:pt x="0" y="1216228"/>
                  </a:lnTo>
                  <a:lnTo>
                    <a:pt x="920" y="1168471"/>
                  </a:lnTo>
                  <a:lnTo>
                    <a:pt x="3659" y="1121181"/>
                  </a:lnTo>
                  <a:lnTo>
                    <a:pt x="8182" y="1074390"/>
                  </a:lnTo>
                  <a:lnTo>
                    <a:pt x="14456" y="1028134"/>
                  </a:lnTo>
                  <a:lnTo>
                    <a:pt x="22447" y="982445"/>
                  </a:lnTo>
                  <a:lnTo>
                    <a:pt x="32121" y="937358"/>
                  </a:lnTo>
                  <a:lnTo>
                    <a:pt x="43444" y="892906"/>
                  </a:lnTo>
                  <a:lnTo>
                    <a:pt x="56383" y="849124"/>
                  </a:lnTo>
                  <a:lnTo>
                    <a:pt x="70904" y="806044"/>
                  </a:lnTo>
                  <a:lnTo>
                    <a:pt x="86973" y="763702"/>
                  </a:lnTo>
                  <a:lnTo>
                    <a:pt x="104555" y="722129"/>
                  </a:lnTo>
                  <a:lnTo>
                    <a:pt x="123618" y="681362"/>
                  </a:lnTo>
                  <a:lnTo>
                    <a:pt x="144128" y="641432"/>
                  </a:lnTo>
                  <a:lnTo>
                    <a:pt x="166050" y="602374"/>
                  </a:lnTo>
                  <a:lnTo>
                    <a:pt x="189352" y="564222"/>
                  </a:lnTo>
                  <a:lnTo>
                    <a:pt x="213998" y="527010"/>
                  </a:lnTo>
                  <a:lnTo>
                    <a:pt x="239956" y="490771"/>
                  </a:lnTo>
                  <a:lnTo>
                    <a:pt x="267191" y="455539"/>
                  </a:lnTo>
                  <a:lnTo>
                    <a:pt x="295670" y="421348"/>
                  </a:lnTo>
                  <a:lnTo>
                    <a:pt x="325359" y="388232"/>
                  </a:lnTo>
                  <a:lnTo>
                    <a:pt x="356225" y="356225"/>
                  </a:lnTo>
                  <a:lnTo>
                    <a:pt x="388232" y="325359"/>
                  </a:lnTo>
                  <a:lnTo>
                    <a:pt x="421348" y="295670"/>
                  </a:lnTo>
                  <a:lnTo>
                    <a:pt x="455539" y="267191"/>
                  </a:lnTo>
                  <a:lnTo>
                    <a:pt x="490771" y="239956"/>
                  </a:lnTo>
                  <a:lnTo>
                    <a:pt x="527010" y="213998"/>
                  </a:lnTo>
                  <a:lnTo>
                    <a:pt x="564222" y="189352"/>
                  </a:lnTo>
                  <a:lnTo>
                    <a:pt x="602374" y="166050"/>
                  </a:lnTo>
                  <a:lnTo>
                    <a:pt x="641432" y="144128"/>
                  </a:lnTo>
                  <a:lnTo>
                    <a:pt x="681362" y="123618"/>
                  </a:lnTo>
                  <a:lnTo>
                    <a:pt x="722129" y="104555"/>
                  </a:lnTo>
                  <a:lnTo>
                    <a:pt x="763702" y="86973"/>
                  </a:lnTo>
                  <a:lnTo>
                    <a:pt x="806044" y="70904"/>
                  </a:lnTo>
                  <a:lnTo>
                    <a:pt x="849124" y="56383"/>
                  </a:lnTo>
                  <a:lnTo>
                    <a:pt x="892906" y="43444"/>
                  </a:lnTo>
                  <a:lnTo>
                    <a:pt x="937358" y="32121"/>
                  </a:lnTo>
                  <a:lnTo>
                    <a:pt x="982445" y="22447"/>
                  </a:lnTo>
                  <a:lnTo>
                    <a:pt x="1028134" y="14456"/>
                  </a:lnTo>
                  <a:lnTo>
                    <a:pt x="1074390" y="8182"/>
                  </a:lnTo>
                  <a:lnTo>
                    <a:pt x="1121181" y="3659"/>
                  </a:lnTo>
                  <a:lnTo>
                    <a:pt x="1168471" y="920"/>
                  </a:lnTo>
                  <a:lnTo>
                    <a:pt x="1216228" y="0"/>
                  </a:lnTo>
                  <a:close/>
                </a:path>
              </a:pathLst>
            </a:custGeom>
            <a:ln w="57150">
              <a:solidFill>
                <a:srgbClr val="79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6310">
              <a:lnSpc>
                <a:spcPct val="100000"/>
              </a:lnSpc>
              <a:spcBef>
                <a:spcPts val="100"/>
              </a:spcBef>
            </a:pPr>
            <a:r>
              <a:rPr dirty="0"/>
              <a:t>By</a:t>
            </a:r>
            <a:r>
              <a:rPr spc="-80" dirty="0"/>
              <a:t> </a:t>
            </a:r>
            <a:r>
              <a:rPr dirty="0"/>
              <a:t>the</a:t>
            </a:r>
            <a:r>
              <a:rPr spc="-75" dirty="0"/>
              <a:t> </a:t>
            </a:r>
            <a:r>
              <a:rPr dirty="0"/>
              <a:t>end</a:t>
            </a:r>
            <a:r>
              <a:rPr spc="-80" dirty="0"/>
              <a:t> </a:t>
            </a:r>
            <a:r>
              <a:rPr dirty="0"/>
              <a:t>of</a:t>
            </a:r>
            <a:r>
              <a:rPr spc="-75" dirty="0"/>
              <a:t> </a:t>
            </a:r>
            <a:r>
              <a:rPr dirty="0"/>
              <a:t>this</a:t>
            </a:r>
            <a:r>
              <a:rPr spc="-75" dirty="0"/>
              <a:t> </a:t>
            </a:r>
            <a:r>
              <a:rPr dirty="0"/>
              <a:t>course</a:t>
            </a:r>
            <a:r>
              <a:rPr spc="-80" dirty="0"/>
              <a:t> </a:t>
            </a:r>
            <a:r>
              <a:rPr spc="-10" dirty="0"/>
              <a:t>you’ll: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017" y="1327627"/>
            <a:ext cx="11161395" cy="2900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100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Build</a:t>
            </a:r>
            <a:r>
              <a:rPr sz="3200" spc="-8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and</a:t>
            </a:r>
            <a:r>
              <a:rPr sz="3200" spc="-8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understand</a:t>
            </a:r>
            <a:r>
              <a:rPr sz="3200" spc="-8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math</a:t>
            </a:r>
            <a:r>
              <a:rPr sz="3200" spc="-8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3200" spc="-8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rational,</a:t>
            </a:r>
            <a:r>
              <a:rPr sz="3200" spc="-8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learning</a:t>
            </a:r>
            <a:r>
              <a:rPr sz="3200" spc="-8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agents</a:t>
            </a:r>
            <a:endParaRPr sz="32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2425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Select</a:t>
            </a:r>
            <a:r>
              <a:rPr sz="32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and</a:t>
            </a:r>
            <a:r>
              <a:rPr sz="32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apply</a:t>
            </a:r>
            <a:r>
              <a:rPr sz="32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32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right</a:t>
            </a:r>
            <a:r>
              <a:rPr sz="32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AI</a:t>
            </a:r>
            <a:r>
              <a:rPr sz="32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methods</a:t>
            </a:r>
            <a:r>
              <a:rPr sz="32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for</a:t>
            </a:r>
            <a:r>
              <a:rPr sz="32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wide</a:t>
            </a:r>
            <a:r>
              <a:rPr sz="32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range</a:t>
            </a:r>
            <a:r>
              <a:rPr sz="32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32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problems</a:t>
            </a:r>
            <a:endParaRPr sz="32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2425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Recognize</a:t>
            </a:r>
            <a:r>
              <a:rPr sz="32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how</a:t>
            </a:r>
            <a:r>
              <a:rPr sz="32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these</a:t>
            </a:r>
            <a:r>
              <a:rPr sz="32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methods</a:t>
            </a:r>
            <a:r>
              <a:rPr sz="32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are</a:t>
            </a:r>
            <a:r>
              <a:rPr sz="32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used</a:t>
            </a:r>
            <a:r>
              <a:rPr sz="32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in</a:t>
            </a:r>
            <a:r>
              <a:rPr sz="32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modern</a:t>
            </a:r>
            <a:r>
              <a:rPr sz="32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AI</a:t>
            </a:r>
            <a:r>
              <a:rPr sz="32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systems</a:t>
            </a:r>
            <a:endParaRPr sz="32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2425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Be</a:t>
            </a:r>
            <a:r>
              <a:rPr sz="32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prepared</a:t>
            </a:r>
            <a:r>
              <a:rPr sz="32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to</a:t>
            </a:r>
            <a:r>
              <a:rPr sz="32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make</a:t>
            </a:r>
            <a:r>
              <a:rPr sz="32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decisions</a:t>
            </a:r>
            <a:r>
              <a:rPr sz="32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on</a:t>
            </a:r>
            <a:r>
              <a:rPr sz="32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how</a:t>
            </a:r>
            <a:r>
              <a:rPr sz="32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AI</a:t>
            </a:r>
            <a:r>
              <a:rPr sz="32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32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used</a:t>
            </a:r>
            <a:r>
              <a:rPr sz="32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in</a:t>
            </a:r>
            <a:r>
              <a:rPr sz="32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society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1393" y="4800600"/>
            <a:ext cx="2628106" cy="186474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4275">
              <a:lnSpc>
                <a:spcPct val="100000"/>
              </a:lnSpc>
              <a:spcBef>
                <a:spcPts val="100"/>
              </a:spcBef>
            </a:pPr>
            <a:r>
              <a:rPr dirty="0"/>
              <a:t>Next</a:t>
            </a:r>
            <a:r>
              <a:rPr spc="-90" dirty="0"/>
              <a:t> </a:t>
            </a:r>
            <a:r>
              <a:rPr dirty="0"/>
              <a:t>Class:</a:t>
            </a:r>
            <a:r>
              <a:rPr spc="-90" dirty="0"/>
              <a:t> </a:t>
            </a:r>
            <a:r>
              <a:rPr spc="-10" dirty="0"/>
              <a:t>Search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4878" y="1827904"/>
            <a:ext cx="7302542" cy="39059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8875">
              <a:lnSpc>
                <a:spcPct val="100000"/>
              </a:lnSpc>
              <a:spcBef>
                <a:spcPts val="100"/>
              </a:spcBef>
            </a:pPr>
            <a:r>
              <a:rPr dirty="0"/>
              <a:t>AI</a:t>
            </a:r>
            <a:r>
              <a:rPr spc="-95" dirty="0"/>
              <a:t> </a:t>
            </a:r>
            <a:r>
              <a:rPr dirty="0"/>
              <a:t>is</a:t>
            </a:r>
            <a:r>
              <a:rPr spc="-95" dirty="0"/>
              <a:t> </a:t>
            </a:r>
            <a:r>
              <a:rPr dirty="0"/>
              <a:t>having</a:t>
            </a:r>
            <a:r>
              <a:rPr spc="-90" dirty="0"/>
              <a:t> </a:t>
            </a:r>
            <a:r>
              <a:rPr spc="-35" dirty="0"/>
              <a:t>real-</a:t>
            </a:r>
            <a:r>
              <a:rPr dirty="0"/>
              <a:t>world</a:t>
            </a:r>
            <a:r>
              <a:rPr spc="-95" dirty="0"/>
              <a:t> </a:t>
            </a:r>
            <a:r>
              <a:rPr spc="-10" dirty="0"/>
              <a:t>impact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495" y="1191333"/>
            <a:ext cx="5169024" cy="29537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58764" y="1308114"/>
            <a:ext cx="5313733" cy="53137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8800" y="4239429"/>
            <a:ext cx="4331431" cy="24751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1026483"/>
            <a:ext cx="12201525" cy="5831205"/>
            <a:chOff x="-4762" y="1026483"/>
            <a:chExt cx="12201525" cy="58312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464" y="1137631"/>
              <a:ext cx="5274668" cy="30140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8823" y="3667646"/>
              <a:ext cx="5581696" cy="31895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4798" y="1141582"/>
              <a:ext cx="6007201" cy="344440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8875">
              <a:lnSpc>
                <a:spcPct val="100000"/>
              </a:lnSpc>
              <a:spcBef>
                <a:spcPts val="100"/>
              </a:spcBef>
            </a:pPr>
            <a:r>
              <a:rPr dirty="0"/>
              <a:t>AI</a:t>
            </a:r>
            <a:r>
              <a:rPr spc="-95" dirty="0"/>
              <a:t> </a:t>
            </a:r>
            <a:r>
              <a:rPr dirty="0"/>
              <a:t>is</a:t>
            </a:r>
            <a:r>
              <a:rPr spc="-95" dirty="0"/>
              <a:t> </a:t>
            </a:r>
            <a:r>
              <a:rPr dirty="0"/>
              <a:t>having</a:t>
            </a:r>
            <a:r>
              <a:rPr spc="-90" dirty="0"/>
              <a:t> </a:t>
            </a:r>
            <a:r>
              <a:rPr spc="-35" dirty="0"/>
              <a:t>real-</a:t>
            </a:r>
            <a:r>
              <a:rPr dirty="0"/>
              <a:t>world</a:t>
            </a:r>
            <a:r>
              <a:rPr spc="-95" dirty="0"/>
              <a:t> </a:t>
            </a:r>
            <a:r>
              <a:rPr spc="-10" dirty="0"/>
              <a:t>impact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8875">
              <a:lnSpc>
                <a:spcPct val="100000"/>
              </a:lnSpc>
              <a:spcBef>
                <a:spcPts val="100"/>
              </a:spcBef>
            </a:pPr>
            <a:r>
              <a:rPr dirty="0"/>
              <a:t>AI</a:t>
            </a:r>
            <a:r>
              <a:rPr spc="-95" dirty="0"/>
              <a:t> </a:t>
            </a:r>
            <a:r>
              <a:rPr dirty="0"/>
              <a:t>is</a:t>
            </a:r>
            <a:r>
              <a:rPr spc="-95" dirty="0"/>
              <a:t> </a:t>
            </a:r>
            <a:r>
              <a:rPr dirty="0"/>
              <a:t>having</a:t>
            </a:r>
            <a:r>
              <a:rPr spc="-90" dirty="0"/>
              <a:t> </a:t>
            </a:r>
            <a:r>
              <a:rPr spc="-35" dirty="0"/>
              <a:t>real-</a:t>
            </a:r>
            <a:r>
              <a:rPr dirty="0"/>
              <a:t>world</a:t>
            </a:r>
            <a:r>
              <a:rPr spc="-95" dirty="0"/>
              <a:t> </a:t>
            </a:r>
            <a:r>
              <a:rPr spc="-10" dirty="0"/>
              <a:t>impact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017" y="1222471"/>
            <a:ext cx="3731260" cy="168021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925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Public</a:t>
            </a:r>
            <a:r>
              <a:rPr sz="32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imagination</a:t>
            </a:r>
            <a:endParaRPr sz="3200" dirty="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830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Economy</a:t>
            </a:r>
            <a:endParaRPr sz="3200" dirty="0">
              <a:latin typeface="Calibri"/>
              <a:cs typeface="Calibri"/>
            </a:endParaRPr>
          </a:p>
          <a:p>
            <a:pPr marL="779780" lvl="1" indent="-285115">
              <a:lnSpc>
                <a:spcPct val="100000"/>
              </a:lnSpc>
              <a:spcBef>
                <a:spcPts val="810"/>
              </a:spcBef>
              <a:buFont typeface="Trebuchet MS"/>
              <a:buChar char="▪"/>
              <a:tabLst>
                <a:tab pos="779780" algn="l"/>
              </a:tabLst>
            </a:pPr>
            <a:r>
              <a:rPr sz="2400" dirty="0">
                <a:latin typeface="Calibri"/>
                <a:cs typeface="Calibri"/>
              </a:rPr>
              <a:t>454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billion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globally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21007" y="2057400"/>
            <a:ext cx="7046595" cy="4572000"/>
            <a:chOff x="4921007" y="2057400"/>
            <a:chExt cx="7046595" cy="34036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0941" y="2142643"/>
              <a:ext cx="6575280" cy="235400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21007" y="2057400"/>
              <a:ext cx="7046595" cy="3403600"/>
            </a:xfrm>
            <a:custGeom>
              <a:avLst/>
              <a:gdLst/>
              <a:ahLst/>
              <a:cxnLst/>
              <a:rect l="l" t="t" r="r" b="b"/>
              <a:pathLst>
                <a:path w="7046595" h="3403600">
                  <a:moveTo>
                    <a:pt x="0" y="0"/>
                  </a:moveTo>
                  <a:lnTo>
                    <a:pt x="7046569" y="0"/>
                  </a:lnTo>
                  <a:lnTo>
                    <a:pt x="7046569" y="3403597"/>
                  </a:lnTo>
                  <a:lnTo>
                    <a:pt x="0" y="340359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00941" y="5460137"/>
            <a:ext cx="6310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https://</a:t>
            </a:r>
            <a:r>
              <a:rPr sz="1800" spc="-20" dirty="0">
                <a:latin typeface="Calibri"/>
                <a:cs typeface="Calibri"/>
                <a:hlinkClick r:id="rId3"/>
              </a:rPr>
              <a:t>www.precedenceresearch.com/artificial-</a:t>
            </a:r>
            <a:r>
              <a:rPr sz="1800" spc="-10" dirty="0">
                <a:latin typeface="Calibri"/>
                <a:cs typeface="Calibri"/>
                <a:hlinkClick r:id="rId3"/>
              </a:rPr>
              <a:t>intelligence-market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8875">
              <a:lnSpc>
                <a:spcPct val="100000"/>
              </a:lnSpc>
              <a:spcBef>
                <a:spcPts val="100"/>
              </a:spcBef>
            </a:pPr>
            <a:r>
              <a:rPr dirty="0"/>
              <a:t>AI</a:t>
            </a:r>
            <a:r>
              <a:rPr spc="-95" dirty="0"/>
              <a:t> </a:t>
            </a:r>
            <a:r>
              <a:rPr dirty="0"/>
              <a:t>is</a:t>
            </a:r>
            <a:r>
              <a:rPr spc="-95" dirty="0"/>
              <a:t> </a:t>
            </a:r>
            <a:r>
              <a:rPr dirty="0"/>
              <a:t>having</a:t>
            </a:r>
            <a:r>
              <a:rPr spc="-90" dirty="0"/>
              <a:t> </a:t>
            </a:r>
            <a:r>
              <a:rPr spc="-35" dirty="0"/>
              <a:t>real-</a:t>
            </a:r>
            <a:r>
              <a:rPr dirty="0"/>
              <a:t>world</a:t>
            </a:r>
            <a:r>
              <a:rPr spc="-95" dirty="0"/>
              <a:t> </a:t>
            </a:r>
            <a:r>
              <a:rPr spc="-10" dirty="0"/>
              <a:t>impact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600" y="2362200"/>
            <a:ext cx="8678998" cy="33805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4017" y="1222471"/>
            <a:ext cx="3465195" cy="180403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925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Public</a:t>
            </a:r>
            <a:r>
              <a:rPr sz="32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imagination</a:t>
            </a:r>
            <a:endParaRPr sz="32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830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Economy</a:t>
            </a:r>
            <a:endParaRPr sz="32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830"/>
              </a:spcBef>
              <a:buFont typeface="Trebuchet MS"/>
              <a:buChar char="▪"/>
              <a:tabLst>
                <a:tab pos="380365" algn="l"/>
              </a:tabLst>
            </a:pP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Politics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8875">
              <a:lnSpc>
                <a:spcPct val="100000"/>
              </a:lnSpc>
              <a:spcBef>
                <a:spcPts val="100"/>
              </a:spcBef>
            </a:pPr>
            <a:r>
              <a:rPr dirty="0"/>
              <a:t>AI</a:t>
            </a:r>
            <a:r>
              <a:rPr spc="-95" dirty="0"/>
              <a:t> </a:t>
            </a:r>
            <a:r>
              <a:rPr dirty="0"/>
              <a:t>is</a:t>
            </a:r>
            <a:r>
              <a:rPr spc="-95" dirty="0"/>
              <a:t> </a:t>
            </a:r>
            <a:r>
              <a:rPr dirty="0"/>
              <a:t>having</a:t>
            </a:r>
            <a:r>
              <a:rPr spc="-90" dirty="0"/>
              <a:t> </a:t>
            </a:r>
            <a:r>
              <a:rPr spc="-35" dirty="0"/>
              <a:t>real-</a:t>
            </a:r>
            <a:r>
              <a:rPr dirty="0"/>
              <a:t>world</a:t>
            </a:r>
            <a:r>
              <a:rPr spc="-95" dirty="0"/>
              <a:t> </a:t>
            </a:r>
            <a:r>
              <a:rPr spc="-10" dirty="0"/>
              <a:t>impact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1317" y="1222471"/>
            <a:ext cx="3490595" cy="239712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393065" indent="-342265">
              <a:lnSpc>
                <a:spcPct val="100000"/>
              </a:lnSpc>
              <a:spcBef>
                <a:spcPts val="925"/>
              </a:spcBef>
              <a:buFont typeface="Trebuchet MS"/>
              <a:buChar char="▪"/>
              <a:tabLst>
                <a:tab pos="3930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Public</a:t>
            </a:r>
            <a:r>
              <a:rPr sz="32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imagination</a:t>
            </a:r>
            <a:endParaRPr sz="3200" dirty="0">
              <a:latin typeface="Calibri"/>
              <a:cs typeface="Calibri"/>
            </a:endParaRPr>
          </a:p>
          <a:p>
            <a:pPr marL="393065" indent="-342265">
              <a:lnSpc>
                <a:spcPct val="100000"/>
              </a:lnSpc>
              <a:spcBef>
                <a:spcPts val="830"/>
              </a:spcBef>
              <a:buFont typeface="Trebuchet MS"/>
              <a:buChar char="▪"/>
              <a:tabLst>
                <a:tab pos="393065" algn="l"/>
              </a:tabLst>
            </a:pP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Economy</a:t>
            </a:r>
            <a:endParaRPr sz="3200" dirty="0">
              <a:latin typeface="Calibri"/>
              <a:cs typeface="Calibri"/>
            </a:endParaRPr>
          </a:p>
          <a:p>
            <a:pPr marL="393065" indent="-342265">
              <a:lnSpc>
                <a:spcPct val="100000"/>
              </a:lnSpc>
              <a:spcBef>
                <a:spcPts val="830"/>
              </a:spcBef>
              <a:buFont typeface="Trebuchet MS"/>
              <a:buChar char="▪"/>
              <a:tabLst>
                <a:tab pos="393065" algn="l"/>
              </a:tabLst>
            </a:pP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Politics</a:t>
            </a:r>
            <a:endParaRPr sz="3200" dirty="0">
              <a:latin typeface="Calibri"/>
              <a:cs typeface="Calibri"/>
            </a:endParaRPr>
          </a:p>
          <a:p>
            <a:pPr marL="393065" indent="-342265">
              <a:lnSpc>
                <a:spcPct val="100000"/>
              </a:lnSpc>
              <a:spcBef>
                <a:spcPts val="825"/>
              </a:spcBef>
              <a:buFont typeface="Trebuchet MS"/>
              <a:buChar char="▪"/>
              <a:tabLst>
                <a:tab pos="393065" algn="l"/>
              </a:tabLst>
            </a:pPr>
            <a:r>
              <a:rPr sz="3200" spc="-25" dirty="0">
                <a:solidFill>
                  <a:srgbClr val="333399"/>
                </a:solidFill>
                <a:latin typeface="Calibri"/>
                <a:cs typeface="Calibri"/>
              </a:rPr>
              <a:t>Law</a:t>
            </a:r>
            <a:endParaRPr sz="32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22650" y="2584450"/>
            <a:ext cx="8651240" cy="2146300"/>
            <a:chOff x="3422650" y="2584450"/>
            <a:chExt cx="8651240" cy="21463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6469" y="2706623"/>
              <a:ext cx="8406758" cy="18166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29000" y="2590800"/>
              <a:ext cx="8638540" cy="2133600"/>
            </a:xfrm>
            <a:custGeom>
              <a:avLst/>
              <a:gdLst/>
              <a:ahLst/>
              <a:cxnLst/>
              <a:rect l="l" t="t" r="r" b="b"/>
              <a:pathLst>
                <a:path w="8638540" h="2133600">
                  <a:moveTo>
                    <a:pt x="0" y="0"/>
                  </a:moveTo>
                  <a:lnTo>
                    <a:pt x="8638249" y="0"/>
                  </a:lnTo>
                  <a:lnTo>
                    <a:pt x="8638249" y="2133600"/>
                  </a:lnTo>
                  <a:lnTo>
                    <a:pt x="0" y="21336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740320" y="4699789"/>
            <a:ext cx="2016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Bloomberg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Law,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2023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CB91796802F5448938A3DF7FF98DFC" ma:contentTypeVersion="0" ma:contentTypeDescription="Create a new document." ma:contentTypeScope="" ma:versionID="c2225750c9fd884563b36db085450c1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059B2A8-5E41-4D1F-8E5B-A52BDBFDEB39}"/>
</file>

<file path=customXml/itemProps2.xml><?xml version="1.0" encoding="utf-8"?>
<ds:datastoreItem xmlns:ds="http://schemas.openxmlformats.org/officeDocument/2006/customXml" ds:itemID="{247A5B45-E863-4F64-90B9-A15E133D1161}"/>
</file>

<file path=customXml/itemProps3.xml><?xml version="1.0" encoding="utf-8"?>
<ds:datastoreItem xmlns:ds="http://schemas.openxmlformats.org/officeDocument/2006/customXml" ds:itemID="{8A17650D-A500-4299-99F3-08F85B089721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</TotalTime>
  <Words>2237</Words>
  <Application>Microsoft Office PowerPoint</Application>
  <PresentationFormat>Widescreen</PresentationFormat>
  <Paragraphs>299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Aptos</vt:lpstr>
      <vt:lpstr>Arial</vt:lpstr>
      <vt:lpstr>Arial MT</vt:lpstr>
      <vt:lpstr>Calibri</vt:lpstr>
      <vt:lpstr>Times New Roman</vt:lpstr>
      <vt:lpstr>Trebuchet MS</vt:lpstr>
      <vt:lpstr>Office Theme</vt:lpstr>
      <vt:lpstr>CSE 315: Artificial Intelligence</vt:lpstr>
      <vt:lpstr>What is AI?</vt:lpstr>
      <vt:lpstr>AI is having real-world impact</vt:lpstr>
      <vt:lpstr>AI is having real-world impact</vt:lpstr>
      <vt:lpstr>AI is having real-world impact</vt:lpstr>
      <vt:lpstr>AI is having real-world impact</vt:lpstr>
      <vt:lpstr>AI is having real-world impact</vt:lpstr>
      <vt:lpstr>AI is having real-world impact</vt:lpstr>
      <vt:lpstr>AI is having real-world impact</vt:lpstr>
      <vt:lpstr>AI is having real-world impact</vt:lpstr>
      <vt:lpstr>AI is having real-world impact</vt:lpstr>
      <vt:lpstr>AI is having real-world impact</vt:lpstr>
      <vt:lpstr>AI is having real-world impact</vt:lpstr>
      <vt:lpstr>AI is having real-world impact</vt:lpstr>
      <vt:lpstr>Science fiction AI?</vt:lpstr>
      <vt:lpstr>What is AI?</vt:lpstr>
      <vt:lpstr>Rational Decisions</vt:lpstr>
      <vt:lpstr>Rational Decisions</vt:lpstr>
      <vt:lpstr>What About the Brain?</vt:lpstr>
      <vt:lpstr>A (Short) History of AI</vt:lpstr>
      <vt:lpstr>A (Short) History of AI</vt:lpstr>
      <vt:lpstr>A (Short) History of AI</vt:lpstr>
      <vt:lpstr>A (Short) History of AI</vt:lpstr>
      <vt:lpstr>A (Short) History of AI</vt:lpstr>
      <vt:lpstr>A (Short) History of AI</vt:lpstr>
      <vt:lpstr>What Can AI Do?</vt:lpstr>
      <vt:lpstr>What Can AI Do?</vt:lpstr>
      <vt:lpstr>What Can AI Do?</vt:lpstr>
      <vt:lpstr>What Can AI Do?</vt:lpstr>
      <vt:lpstr>What Can AI Do?</vt:lpstr>
      <vt:lpstr>What Can AI Do?</vt:lpstr>
      <vt:lpstr>What Can AI Do?</vt:lpstr>
      <vt:lpstr>This Course: Designing Rational Agents</vt:lpstr>
      <vt:lpstr>Pac-Man as an Agent</vt:lpstr>
      <vt:lpstr>PowerPoint Presentation</vt:lpstr>
      <vt:lpstr>Course Topics</vt:lpstr>
      <vt:lpstr>Course Topics</vt:lpstr>
      <vt:lpstr>Course Topics</vt:lpstr>
      <vt:lpstr>Course Topics</vt:lpstr>
      <vt:lpstr>Course Topics</vt:lpstr>
      <vt:lpstr>Course Topics</vt:lpstr>
      <vt:lpstr>Course Topics</vt:lpstr>
      <vt:lpstr>By the end of this course you’ll:</vt:lpstr>
      <vt:lpstr>Next Class: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cs188-su25-lec01</dc:title>
  <dc:creator>GUB</dc:creator>
  <cp:lastModifiedBy>GUB</cp:lastModifiedBy>
  <cp:revision>4</cp:revision>
  <dcterms:created xsi:type="dcterms:W3CDTF">2025-09-22T11:04:36Z</dcterms:created>
  <dcterms:modified xsi:type="dcterms:W3CDTF">2025-09-23T06:49:27Z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2025-06-23T00:00:00Z</vt:filetime>
  </property>
  <property fmtid="{D5CDD505-2E9C-101B-9397-08002B2CF9AE}" pid="3" name="Creator">
    <vt:lpwstr>Keynote</vt:lpwstr>
  </property>
  <property fmtid="{D5CDD505-2E9C-101B-9397-08002B2CF9AE}" pid="4" name="LastSaved">
    <vt:filetime>2025-09-22T00:00:00Z</vt:filetime>
  </property>
  <property fmtid="{D5CDD505-2E9C-101B-9397-08002B2CF9AE}" pid="5" name="Producer">
    <vt:lpwstr>macOS Version 15.5 (Build 24F74) Quartz PDFContext</vt:lpwstr>
  </property>
  <property fmtid="{D5CDD505-2E9C-101B-9397-08002B2CF9AE}" pid="6" name="ContentTypeId">
    <vt:lpwstr>0x010100C0CB91796802F5448938A3DF7FF98DFC</vt:lpwstr>
  </property>
</Properties>
</file>